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84" r:id="rId1"/>
  </p:sldMasterIdLst>
  <p:notesMasterIdLst>
    <p:notesMasterId r:id="rId44"/>
  </p:notesMasterIdLst>
  <p:sldIdLst>
    <p:sldId id="256" r:id="rId2"/>
    <p:sldId id="257" r:id="rId3"/>
    <p:sldId id="259" r:id="rId4"/>
    <p:sldId id="276" r:id="rId5"/>
    <p:sldId id="281" r:id="rId6"/>
    <p:sldId id="260" r:id="rId7"/>
    <p:sldId id="282" r:id="rId8"/>
    <p:sldId id="261" r:id="rId9"/>
    <p:sldId id="263" r:id="rId10"/>
    <p:sldId id="265" r:id="rId11"/>
    <p:sldId id="268" r:id="rId12"/>
    <p:sldId id="266" r:id="rId13"/>
    <p:sldId id="264" r:id="rId14"/>
    <p:sldId id="267" r:id="rId15"/>
    <p:sldId id="269" r:id="rId16"/>
    <p:sldId id="271" r:id="rId17"/>
    <p:sldId id="275" r:id="rId18"/>
    <p:sldId id="277" r:id="rId19"/>
    <p:sldId id="272" r:id="rId20"/>
    <p:sldId id="274" r:id="rId21"/>
    <p:sldId id="278" r:id="rId22"/>
    <p:sldId id="279" r:id="rId23"/>
    <p:sldId id="283" r:id="rId24"/>
    <p:sldId id="284" r:id="rId25"/>
    <p:sldId id="290" r:id="rId26"/>
    <p:sldId id="291" r:id="rId27"/>
    <p:sldId id="292" r:id="rId28"/>
    <p:sldId id="293" r:id="rId29"/>
    <p:sldId id="294" r:id="rId30"/>
    <p:sldId id="295" r:id="rId31"/>
    <p:sldId id="285" r:id="rId32"/>
    <p:sldId id="301" r:id="rId33"/>
    <p:sldId id="302" r:id="rId34"/>
    <p:sldId id="303" r:id="rId35"/>
    <p:sldId id="304" r:id="rId36"/>
    <p:sldId id="305" r:id="rId37"/>
    <p:sldId id="286" r:id="rId38"/>
    <p:sldId id="300" r:id="rId39"/>
    <p:sldId id="297" r:id="rId40"/>
    <p:sldId id="298" r:id="rId41"/>
    <p:sldId id="299" r:id="rId42"/>
    <p:sldId id="287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4851"/>
  </p:normalViewPr>
  <p:slideViewPr>
    <p:cSldViewPr snapToGrid="0" snapToObjects="1">
      <p:cViewPr>
        <p:scale>
          <a:sx n="105" d="100"/>
          <a:sy n="105" d="100"/>
        </p:scale>
        <p:origin x="1400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899FA-0FC8-C64F-BC71-6E488D77D8A2}" type="datetimeFigureOut">
              <a:rPr lang="en-US" smtClean="0"/>
              <a:t>5/14/21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2E784-CF8C-AE40-BA1B-D23C6A026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32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2E784-CF8C-AE40-BA1B-D23C6A026D5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668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2E784-CF8C-AE40-BA1B-D23C6A026D5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92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FF17-7314-2E45-8166-0976B24AC80B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98643-883E-3042-B18C-C3C836F3CC60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3B222-08F9-7242-B8AA-E635FEE1C15F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FDC2A-9DED-F940-BF2F-8D1BDDB0329E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0ADA4771-FB17-DE4B-986C-094F35FBD830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DA577-ED08-0549-9EFA-E72740CA8288}" type="datetime1">
              <a:rPr lang="en-US" smtClean="0"/>
              <a:t>5/14/21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4F2FD-2A12-FD49-8F13-0295A37E56A3}" type="datetime1">
              <a:rPr lang="en-US" smtClean="0"/>
              <a:t>5/14/21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F310-9B9B-874B-95D7-ABF89EE40CC9}" type="datetime1">
              <a:rPr lang="en-US" smtClean="0"/>
              <a:t>5/14/21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52017-6ACA-7F4C-874A-CA71E2BE2971}" type="datetime1">
              <a:rPr lang="en-US" smtClean="0"/>
              <a:t>5/14/21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80D91-3276-5D4A-883D-3071CA9615ED}" type="datetime1">
              <a:rPr lang="en-US" smtClean="0"/>
              <a:t>5/14/21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6980A-BB3C-2146-A875-A94740F94523}" type="datetime1">
              <a:rPr lang="en-US" smtClean="0"/>
              <a:t>5/14/21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3BC404FE-1E8F-D94A-950E-7B40B38F3E9F}" type="datetime1">
              <a:rPr lang="en-US" smtClean="0"/>
              <a:t>5/14/21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41C3DF8-FDE8-864E-A244-7A0D0B6895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9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sr-RS" sz="4000" dirty="0"/>
              <a:t>Издавање лекова особама са болестима гастроинтестиналног тракта</a:t>
            </a:r>
            <a:endParaRPr lang="en-US" sz="2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5257" y="4138097"/>
            <a:ext cx="7891272" cy="1817534"/>
          </a:xfrm>
        </p:spPr>
        <p:txBody>
          <a:bodyPr>
            <a:normAutofit fontScale="92500" lnSpcReduction="20000"/>
          </a:bodyPr>
          <a:lstStyle/>
          <a:p>
            <a:pPr algn="ctr"/>
            <a:endParaRPr lang="en-US" dirty="0"/>
          </a:p>
          <a:p>
            <a:pPr algn="ctr"/>
            <a:r>
              <a:rPr lang="en-US" dirty="0" err="1"/>
              <a:t>доц</a:t>
            </a:r>
            <a:r>
              <a:rPr lang="en-US" dirty="0"/>
              <a:t>. </a:t>
            </a:r>
            <a:r>
              <a:rPr lang="en-US" dirty="0" err="1"/>
              <a:t>др</a:t>
            </a:r>
            <a:r>
              <a:rPr lang="en-US" dirty="0"/>
              <a:t> </a:t>
            </a:r>
            <a:r>
              <a:rPr lang="en-US" dirty="0" err="1"/>
              <a:t>Александра</a:t>
            </a:r>
            <a:r>
              <a:rPr lang="en-US" dirty="0"/>
              <a:t> </a:t>
            </a:r>
            <a:r>
              <a:rPr lang="en-US" dirty="0" err="1"/>
              <a:t>Стојановић</a:t>
            </a:r>
            <a:endParaRPr lang="en-US" dirty="0"/>
          </a:p>
          <a:p>
            <a:pPr algn="ctr"/>
            <a:r>
              <a:rPr lang="en-US" dirty="0" err="1"/>
              <a:t>Катедра</a:t>
            </a:r>
            <a:r>
              <a:rPr lang="en-US" dirty="0"/>
              <a:t> </a:t>
            </a:r>
            <a:r>
              <a:rPr lang="en-US" dirty="0" err="1"/>
              <a:t>за</a:t>
            </a:r>
            <a:r>
              <a:rPr lang="en-US" dirty="0"/>
              <a:t> </a:t>
            </a:r>
            <a:r>
              <a:rPr lang="en-US" dirty="0" err="1"/>
              <a:t>Клиничку</a:t>
            </a:r>
            <a:r>
              <a:rPr lang="en-US" dirty="0"/>
              <a:t> </a:t>
            </a:r>
            <a:r>
              <a:rPr lang="en-US" dirty="0" err="1"/>
              <a:t>фармацију</a:t>
            </a:r>
            <a:endParaRPr lang="sr-Cyrl-RS" dirty="0"/>
          </a:p>
          <a:p>
            <a:pPr algn="ctr"/>
            <a:r>
              <a:rPr lang="sr-Cyrl-RS" dirty="0"/>
              <a:t>Издавање лекова у пракси</a:t>
            </a:r>
          </a:p>
          <a:p>
            <a:pPr algn="ctr"/>
            <a:r>
              <a:rPr lang="sr-Cyrl-RS" dirty="0"/>
              <a:t>13.недеља</a:t>
            </a:r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75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2. </a:t>
            </a:r>
            <a:r>
              <a:rPr lang="ru-RU" sz="3400" b="1" i="1" dirty="0" err="1"/>
              <a:t>Осмотски</a:t>
            </a:r>
            <a:r>
              <a:rPr lang="ru-RU" sz="3400" b="1" i="1" dirty="0"/>
              <a:t> </a:t>
            </a:r>
            <a:r>
              <a:rPr lang="ru-RU" sz="3400" b="1" i="1" dirty="0" err="1"/>
              <a:t>лаксанси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П</a:t>
            </a:r>
            <a:r>
              <a:rPr lang="bg-BG" dirty="0" err="1"/>
              <a:t>осле</a:t>
            </a:r>
            <a:r>
              <a:rPr lang="bg-BG" dirty="0"/>
              <a:t> </a:t>
            </a:r>
            <a:r>
              <a:rPr lang="bg-BG" dirty="0" err="1"/>
              <a:t>оралног</a:t>
            </a:r>
            <a:r>
              <a:rPr lang="bg-BG" dirty="0"/>
              <a:t> </a:t>
            </a:r>
            <a:r>
              <a:rPr lang="bg-BG" dirty="0" err="1"/>
              <a:t>уношења</a:t>
            </a:r>
            <a:r>
              <a:rPr lang="bg-BG" dirty="0"/>
              <a:t> не </a:t>
            </a:r>
            <a:r>
              <a:rPr lang="bg-BG" dirty="0" err="1"/>
              <a:t>апсорбују</a:t>
            </a:r>
            <a:r>
              <a:rPr lang="bg-BG" dirty="0"/>
              <a:t>, </a:t>
            </a:r>
            <a:r>
              <a:rPr lang="bg-BG" dirty="0" err="1"/>
              <a:t>остају</a:t>
            </a:r>
            <a:r>
              <a:rPr lang="bg-BG" dirty="0"/>
              <a:t> у </a:t>
            </a:r>
            <a:r>
              <a:rPr lang="bg-BG" dirty="0" err="1"/>
              <a:t>лумену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повећавају</a:t>
            </a:r>
            <a:r>
              <a:rPr lang="bg-BG" dirty="0"/>
              <a:t> </a:t>
            </a:r>
            <a:r>
              <a:rPr lang="bg-BG" dirty="0" err="1"/>
              <a:t>осмоларитет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и </a:t>
            </a:r>
            <a:r>
              <a:rPr lang="bg-BG" dirty="0" err="1"/>
              <a:t>изазивају</a:t>
            </a:r>
            <a:r>
              <a:rPr lang="bg-BG" dirty="0"/>
              <a:t> </a:t>
            </a:r>
            <a:r>
              <a:rPr lang="bg-BG" dirty="0" err="1"/>
              <a:t>прелазак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 из зида </a:t>
            </a:r>
            <a:r>
              <a:rPr lang="bg-BG" dirty="0" err="1"/>
              <a:t>црева</a:t>
            </a:r>
            <a:r>
              <a:rPr lang="bg-BG" dirty="0"/>
              <a:t> у лумен</a:t>
            </a:r>
            <a:endParaRPr lang="en-US" dirty="0"/>
          </a:p>
          <a:p>
            <a:endParaRPr lang="en-US" dirty="0"/>
          </a:p>
          <a:p>
            <a:r>
              <a:rPr lang="bg-BG" dirty="0" err="1"/>
              <a:t>Количина</a:t>
            </a:r>
            <a:r>
              <a:rPr lang="bg-BG" dirty="0"/>
              <a:t> </a:t>
            </a:r>
            <a:r>
              <a:rPr lang="bg-BG" dirty="0" err="1"/>
              <a:t>танко-цревног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расте, зид </a:t>
            </a:r>
            <a:r>
              <a:rPr lang="bg-BG" dirty="0" err="1"/>
              <a:t>црева</a:t>
            </a:r>
            <a:r>
              <a:rPr lang="bg-BG" dirty="0"/>
              <a:t> се </a:t>
            </a:r>
            <a:r>
              <a:rPr lang="bg-BG" dirty="0" err="1"/>
              <a:t>растеже</a:t>
            </a:r>
            <a:r>
              <a:rPr lang="bg-BG" dirty="0"/>
              <a:t> и </a:t>
            </a:r>
            <a:r>
              <a:rPr lang="bg-BG" dirty="0" err="1"/>
              <a:t>успоставља</a:t>
            </a:r>
            <a:r>
              <a:rPr lang="bg-BG" dirty="0"/>
              <a:t> се перисталтика </a:t>
            </a:r>
            <a:r>
              <a:rPr lang="bg-BG" dirty="0" err="1"/>
              <a:t>која</a:t>
            </a:r>
            <a:r>
              <a:rPr lang="bg-BG" dirty="0"/>
              <a:t> </a:t>
            </a:r>
            <a:r>
              <a:rPr lang="bg-BG" dirty="0" err="1"/>
              <a:t>садржај</a:t>
            </a:r>
            <a:r>
              <a:rPr lang="bg-BG" dirty="0"/>
              <a:t> </a:t>
            </a:r>
            <a:r>
              <a:rPr lang="bg-BG" dirty="0" err="1"/>
              <a:t>транспортује</a:t>
            </a:r>
            <a:r>
              <a:rPr lang="bg-BG" dirty="0"/>
              <a:t> у </a:t>
            </a:r>
            <a:r>
              <a:rPr lang="bg-BG" dirty="0" err="1"/>
              <a:t>колон</a:t>
            </a:r>
            <a:r>
              <a:rPr lang="bg-BG" dirty="0"/>
              <a:t>. </a:t>
            </a:r>
            <a:r>
              <a:rPr lang="bg-BG" dirty="0" err="1"/>
              <a:t>Сада</a:t>
            </a:r>
            <a:r>
              <a:rPr lang="bg-BG" dirty="0"/>
              <a:t> се </a:t>
            </a:r>
            <a:r>
              <a:rPr lang="bg-BG" dirty="0" err="1"/>
              <a:t>растеже</a:t>
            </a:r>
            <a:r>
              <a:rPr lang="bg-BG" dirty="0"/>
              <a:t> зид колона, </a:t>
            </a:r>
            <a:r>
              <a:rPr lang="bg-BG" dirty="0" err="1"/>
              <a:t>успоставља</a:t>
            </a:r>
            <a:r>
              <a:rPr lang="bg-BG" dirty="0"/>
              <a:t> се </a:t>
            </a:r>
            <a:r>
              <a:rPr lang="bg-BG" dirty="0" err="1"/>
              <a:t>масовни</a:t>
            </a:r>
            <a:r>
              <a:rPr lang="bg-BG" dirty="0"/>
              <a:t> рефлекс и долази до </a:t>
            </a:r>
            <a:r>
              <a:rPr lang="bg-BG" dirty="0" err="1"/>
              <a:t>дефекације</a:t>
            </a:r>
            <a:r>
              <a:rPr lang="bg-BG" dirty="0"/>
              <a:t>.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54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24366"/>
            <a:ext cx="10515600" cy="4952597"/>
          </a:xfrm>
        </p:spPr>
        <p:txBody>
          <a:bodyPr>
            <a:normAutofit/>
          </a:bodyPr>
          <a:lstStyle/>
          <a:p>
            <a:r>
              <a:rPr lang="bg-BG" dirty="0"/>
              <a:t>70% </a:t>
            </a:r>
            <a:r>
              <a:rPr lang="bg-BG" dirty="0" err="1"/>
              <a:t>сорбитол</a:t>
            </a:r>
            <a:r>
              <a:rPr lang="bg-BG" dirty="0"/>
              <a:t>, </a:t>
            </a:r>
            <a:r>
              <a:rPr lang="bg-BG" dirty="0" err="1"/>
              <a:t>лактулоза</a:t>
            </a:r>
            <a:r>
              <a:rPr lang="bg-BG" dirty="0"/>
              <a:t> (</a:t>
            </a:r>
            <a:r>
              <a:rPr lang="bg-BG" dirty="0" err="1"/>
              <a:t>синтетски</a:t>
            </a:r>
            <a:r>
              <a:rPr lang="bg-BG" dirty="0"/>
              <a:t> </a:t>
            </a:r>
            <a:r>
              <a:rPr lang="bg-BG" dirty="0" err="1"/>
              <a:t>дисахарид</a:t>
            </a:r>
            <a:r>
              <a:rPr lang="bg-BG" dirty="0"/>
              <a:t> </a:t>
            </a:r>
            <a:r>
              <a:rPr lang="bg-BG" dirty="0" err="1"/>
              <a:t>који</a:t>
            </a:r>
            <a:r>
              <a:rPr lang="bg-BG" dirty="0"/>
              <a:t> се не вари) и горка </a:t>
            </a:r>
            <a:r>
              <a:rPr lang="bg-BG" dirty="0" err="1"/>
              <a:t>со</a:t>
            </a:r>
            <a:r>
              <a:rPr lang="bg-BG" dirty="0"/>
              <a:t> (МgSО4)</a:t>
            </a:r>
            <a:endParaRPr lang="hr-HR" dirty="0"/>
          </a:p>
          <a:p>
            <a:endParaRPr lang="hr-HR" dirty="0"/>
          </a:p>
          <a:p>
            <a:r>
              <a:rPr lang="bg-BG" dirty="0"/>
              <a:t>Код нас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најприсутнија</a:t>
            </a:r>
            <a:r>
              <a:rPr lang="bg-BG" dirty="0"/>
              <a:t> горка </a:t>
            </a:r>
            <a:r>
              <a:rPr lang="bg-BG" dirty="0" err="1"/>
              <a:t>со</a:t>
            </a:r>
            <a:r>
              <a:rPr lang="bg-BG" dirty="0"/>
              <a:t> (8-15</a:t>
            </a:r>
            <a:r>
              <a:rPr lang="en-US" dirty="0"/>
              <a:t>g</a:t>
            </a:r>
            <a:r>
              <a:rPr lang="bg-BG" dirty="0"/>
              <a:t>, </a:t>
            </a:r>
            <a:r>
              <a:rPr lang="bg-BG" dirty="0" err="1"/>
              <a:t>уз</a:t>
            </a:r>
            <a:r>
              <a:rPr lang="bg-BG" dirty="0"/>
              <a:t> доста </a:t>
            </a:r>
            <a:r>
              <a:rPr lang="bg-BG" dirty="0" err="1"/>
              <a:t>воде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Осмотски</a:t>
            </a:r>
            <a:r>
              <a:rPr lang="bg-BG" dirty="0"/>
              <a:t> </a:t>
            </a:r>
            <a:r>
              <a:rPr lang="bg-BG" dirty="0" err="1"/>
              <a:t>лаксанси</a:t>
            </a:r>
            <a:r>
              <a:rPr lang="bg-BG" dirty="0"/>
              <a:t> </a:t>
            </a:r>
            <a:r>
              <a:rPr lang="bg-BG" dirty="0" err="1"/>
              <a:t>нису</a:t>
            </a:r>
            <a:r>
              <a:rPr lang="bg-BG" dirty="0"/>
              <a:t> </a:t>
            </a:r>
            <a:r>
              <a:rPr lang="bg-BG" dirty="0" err="1"/>
              <a:t>погодни</a:t>
            </a:r>
            <a:r>
              <a:rPr lang="bg-BG" dirty="0"/>
              <a:t> за </a:t>
            </a:r>
            <a:r>
              <a:rPr lang="bg-BG" dirty="0" err="1"/>
              <a:t>употребу</a:t>
            </a:r>
            <a:r>
              <a:rPr lang="bg-BG" dirty="0"/>
              <a:t> код </a:t>
            </a:r>
            <a:r>
              <a:rPr lang="bg-BG" dirty="0" err="1"/>
              <a:t>обичне</a:t>
            </a:r>
            <a:r>
              <a:rPr lang="bg-BG" dirty="0"/>
              <a:t> </a:t>
            </a:r>
            <a:r>
              <a:rPr lang="bg-BG" dirty="0" err="1"/>
              <a:t>опстипације</a:t>
            </a:r>
            <a:r>
              <a:rPr lang="bg-BG" dirty="0"/>
              <a:t>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изазивају</a:t>
            </a:r>
            <a:r>
              <a:rPr lang="bg-BG" dirty="0"/>
              <a:t> </a:t>
            </a:r>
            <a:r>
              <a:rPr lang="bg-BG" dirty="0" err="1"/>
              <a:t>грчеве</a:t>
            </a:r>
            <a:r>
              <a:rPr lang="bg-BG" dirty="0"/>
              <a:t> и </a:t>
            </a:r>
            <a:r>
              <a:rPr lang="bg-BG" dirty="0" err="1"/>
              <a:t>пражњење</a:t>
            </a:r>
            <a:r>
              <a:rPr lang="bg-BG" dirty="0"/>
              <a:t> готово </a:t>
            </a:r>
            <a:r>
              <a:rPr lang="bg-BG" dirty="0" err="1"/>
              <a:t>целог</a:t>
            </a:r>
            <a:r>
              <a:rPr lang="bg-BG" dirty="0"/>
              <a:t> </a:t>
            </a:r>
            <a:r>
              <a:rPr lang="bg-BG" dirty="0" err="1"/>
              <a:t>дигестивног</a:t>
            </a:r>
            <a:r>
              <a:rPr lang="bg-BG" dirty="0"/>
              <a:t> тракта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П</a:t>
            </a:r>
            <a:r>
              <a:rPr lang="bg-BG" dirty="0" err="1"/>
              <a:t>рипрем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за </a:t>
            </a:r>
            <a:r>
              <a:rPr lang="bg-BG" dirty="0" err="1"/>
              <a:t>контрастне</a:t>
            </a:r>
            <a:r>
              <a:rPr lang="bg-BG" dirty="0"/>
              <a:t> </a:t>
            </a:r>
            <a:r>
              <a:rPr lang="bg-BG" dirty="0" err="1"/>
              <a:t>рендгенске</a:t>
            </a:r>
            <a:r>
              <a:rPr lang="bg-BG" dirty="0"/>
              <a:t> </a:t>
            </a:r>
            <a:r>
              <a:rPr lang="bg-BG" dirty="0" err="1"/>
              <a:t>студије</a:t>
            </a:r>
            <a:r>
              <a:rPr lang="bg-BG" dirty="0"/>
              <a:t> (</a:t>
            </a:r>
            <a:r>
              <a:rPr lang="bg-BG" dirty="0" err="1"/>
              <a:t>иригографију</a:t>
            </a:r>
            <a:r>
              <a:rPr lang="bg-BG" dirty="0"/>
              <a:t>, </a:t>
            </a:r>
            <a:r>
              <a:rPr lang="bg-BG" dirty="0" err="1"/>
              <a:t>цекографију</a:t>
            </a:r>
            <a:r>
              <a:rPr lang="bg-BG" dirty="0"/>
              <a:t> и </a:t>
            </a:r>
            <a:r>
              <a:rPr lang="bg-BG" dirty="0" err="1"/>
              <a:t>друге</a:t>
            </a:r>
            <a:r>
              <a:rPr lang="bg-BG" dirty="0"/>
              <a:t>) и за </a:t>
            </a:r>
            <a:r>
              <a:rPr lang="bg-BG" dirty="0" err="1"/>
              <a:t>спречавање</a:t>
            </a:r>
            <a:r>
              <a:rPr lang="bg-BG" dirty="0"/>
              <a:t> </a:t>
            </a:r>
            <a:r>
              <a:rPr lang="bg-BG" dirty="0" err="1"/>
              <a:t>апсорпције</a:t>
            </a:r>
            <a:r>
              <a:rPr lang="bg-BG" dirty="0"/>
              <a:t> отрова после </a:t>
            </a:r>
            <a:r>
              <a:rPr lang="bg-BG" dirty="0" err="1"/>
              <a:t>тровања</a:t>
            </a:r>
            <a:r>
              <a:rPr lang="bg-BG" dirty="0"/>
              <a:t>.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773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32" y="1260529"/>
            <a:ext cx="8059119" cy="6183824"/>
          </a:xfrm>
        </p:spPr>
        <p:txBody>
          <a:bodyPr>
            <a:normAutofit/>
          </a:bodyPr>
          <a:lstStyle/>
          <a:p>
            <a:r>
              <a:rPr lang="bg-BG" dirty="0" err="1"/>
              <a:t>Лактулоза</a:t>
            </a:r>
            <a:r>
              <a:rPr lang="bg-BG" dirty="0"/>
              <a:t> (</a:t>
            </a:r>
            <a:r>
              <a:rPr lang="bg-BG" dirty="0" err="1"/>
              <a:t>дисахарид</a:t>
            </a:r>
            <a:r>
              <a:rPr lang="bg-BG" dirty="0"/>
              <a:t> </a:t>
            </a:r>
            <a:r>
              <a:rPr lang="bg-BG" dirty="0" err="1"/>
              <a:t>сачињен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галактозе</a:t>
            </a:r>
            <a:r>
              <a:rPr lang="bg-BG" dirty="0"/>
              <a:t> и </a:t>
            </a:r>
            <a:r>
              <a:rPr lang="bg-BG" dirty="0" err="1"/>
              <a:t>фруктозе</a:t>
            </a:r>
            <a:r>
              <a:rPr lang="bg-BG" dirty="0"/>
              <a:t>) се у </a:t>
            </a:r>
            <a:r>
              <a:rPr lang="bg-BG" dirty="0" err="1"/>
              <a:t>колону</a:t>
            </a:r>
            <a:r>
              <a:rPr lang="bg-BG" dirty="0"/>
              <a:t> </a:t>
            </a:r>
            <a:r>
              <a:rPr lang="bg-BG" dirty="0" err="1"/>
              <a:t>разграђује</a:t>
            </a:r>
            <a:r>
              <a:rPr lang="bg-BG" dirty="0"/>
              <a:t> под </a:t>
            </a:r>
            <a:r>
              <a:rPr lang="bg-BG" dirty="0" err="1"/>
              <a:t>дејством</a:t>
            </a:r>
            <a:r>
              <a:rPr lang="bg-BG" dirty="0"/>
              <a:t> </a:t>
            </a:r>
            <a:r>
              <a:rPr lang="bg-BG" dirty="0" err="1"/>
              <a:t>бактерија</a:t>
            </a:r>
            <a:endParaRPr lang="hr-HR" dirty="0"/>
          </a:p>
          <a:p>
            <a:endParaRPr lang="en-US" dirty="0"/>
          </a:p>
          <a:p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ње</a:t>
            </a:r>
            <a:r>
              <a:rPr lang="bg-BG" dirty="0"/>
              <a:t> </a:t>
            </a:r>
            <a:r>
              <a:rPr lang="bg-BG" dirty="0" err="1"/>
              <a:t>настаје</a:t>
            </a:r>
            <a:r>
              <a:rPr lang="bg-BG" dirty="0"/>
              <a:t> велика </a:t>
            </a:r>
            <a:r>
              <a:rPr lang="bg-BG" dirty="0" err="1"/>
              <a:t>количина</a:t>
            </a:r>
            <a:r>
              <a:rPr lang="bg-BG" dirty="0"/>
              <a:t> </a:t>
            </a:r>
            <a:r>
              <a:rPr lang="bg-BG" dirty="0" err="1"/>
              <a:t>млечне</a:t>
            </a:r>
            <a:r>
              <a:rPr lang="bg-BG" dirty="0"/>
              <a:t> </a:t>
            </a:r>
            <a:r>
              <a:rPr lang="bg-BG" dirty="0" err="1"/>
              <a:t>киселине</a:t>
            </a:r>
            <a:r>
              <a:rPr lang="bg-BG" dirty="0"/>
              <a:t> </a:t>
            </a:r>
            <a:r>
              <a:rPr lang="bg-BG" dirty="0" err="1"/>
              <a:t>која</a:t>
            </a:r>
            <a:r>
              <a:rPr lang="bg-BG" dirty="0"/>
              <a:t> снижава </a:t>
            </a:r>
            <a:r>
              <a:rPr lang="en-US" dirty="0"/>
              <a:t>pH </a:t>
            </a:r>
            <a:r>
              <a:rPr lang="bg-BG" dirty="0"/>
              <a:t>колона и </a:t>
            </a:r>
            <a:r>
              <a:rPr lang="bg-BG" dirty="0" err="1"/>
              <a:t>супримира</a:t>
            </a:r>
            <a:r>
              <a:rPr lang="bg-BG" dirty="0"/>
              <a:t> </a:t>
            </a:r>
            <a:r>
              <a:rPr lang="bg-BG" dirty="0" err="1"/>
              <a:t>раст</a:t>
            </a:r>
            <a:r>
              <a:rPr lang="bg-BG" dirty="0"/>
              <a:t> </a:t>
            </a:r>
            <a:r>
              <a:rPr lang="bg-BG" dirty="0" err="1"/>
              <a:t>бактерија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О</a:t>
            </a:r>
            <a:r>
              <a:rPr lang="bg-BG" dirty="0" err="1"/>
              <a:t>смоларитет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расте, вода прелази у лумен </a:t>
            </a:r>
            <a:r>
              <a:rPr lang="bg-BG" dirty="0" err="1"/>
              <a:t>црева</a:t>
            </a:r>
            <a:r>
              <a:rPr lang="bg-BG" dirty="0"/>
              <a:t> и </a:t>
            </a:r>
            <a:r>
              <a:rPr lang="bg-BG" dirty="0" err="1"/>
              <a:t>изазива</a:t>
            </a:r>
            <a:r>
              <a:rPr lang="bg-BG" dirty="0"/>
              <a:t> се рефлекс </a:t>
            </a:r>
            <a:r>
              <a:rPr lang="bg-BG" dirty="0" err="1"/>
              <a:t>дефекације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Х</a:t>
            </a:r>
            <a:r>
              <a:rPr lang="bg-BG" dirty="0" err="1"/>
              <a:t>роничн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hr-HR" dirty="0" err="1"/>
              <a:t>опстипација</a:t>
            </a:r>
            <a:r>
              <a:rPr lang="hr-HR" dirty="0"/>
              <a:t>, </a:t>
            </a:r>
            <a:r>
              <a:rPr lang="bg-BG" dirty="0" err="1"/>
              <a:t>хепатичн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енцефалопатиј</a:t>
            </a:r>
            <a:r>
              <a:rPr lang="hr-HR" dirty="0" err="1"/>
              <a:t>а</a:t>
            </a:r>
            <a:r>
              <a:rPr lang="hr-HR" dirty="0"/>
              <a:t> </a:t>
            </a:r>
            <a:r>
              <a:rPr lang="bg-BG" dirty="0"/>
              <a:t>(</a:t>
            </a:r>
            <a:r>
              <a:rPr lang="bg-BG" dirty="0" err="1"/>
              <a:t>неуропсихички</a:t>
            </a:r>
            <a:r>
              <a:rPr lang="bg-BG" dirty="0"/>
              <a:t> </a:t>
            </a:r>
            <a:r>
              <a:rPr lang="bg-BG" dirty="0" err="1"/>
              <a:t>поремећај</a:t>
            </a:r>
            <a:r>
              <a:rPr lang="bg-BG" dirty="0"/>
              <a:t> </a:t>
            </a:r>
            <a:r>
              <a:rPr lang="bg-BG" dirty="0" err="1"/>
              <a:t>узрокован</a:t>
            </a:r>
            <a:r>
              <a:rPr lang="bg-BG" dirty="0"/>
              <a:t> </a:t>
            </a:r>
            <a:r>
              <a:rPr lang="bg-BG" dirty="0" err="1"/>
              <a:t>поремећајем</a:t>
            </a:r>
            <a:r>
              <a:rPr lang="bg-BG" dirty="0"/>
              <a:t> </a:t>
            </a:r>
            <a:r>
              <a:rPr lang="bg-BG" dirty="0" err="1"/>
              <a:t>функције</a:t>
            </a:r>
            <a:r>
              <a:rPr lang="bg-BG" dirty="0"/>
              <a:t> </a:t>
            </a:r>
            <a:r>
              <a:rPr lang="bg-BG" dirty="0" err="1"/>
              <a:t>јетре</a:t>
            </a:r>
            <a:r>
              <a:rPr lang="bg-BG" dirty="0"/>
              <a:t>), </a:t>
            </a:r>
            <a:r>
              <a:rPr lang="bg-BG" dirty="0" err="1"/>
              <a:t>хепатичн</a:t>
            </a:r>
            <a:r>
              <a:rPr lang="hr-HR" dirty="0" err="1"/>
              <a:t>а</a:t>
            </a:r>
            <a:r>
              <a:rPr lang="bg-BG" dirty="0"/>
              <a:t> </a:t>
            </a:r>
            <a:r>
              <a:rPr lang="bg-BG" dirty="0" err="1"/>
              <a:t>претком</a:t>
            </a:r>
            <a:r>
              <a:rPr lang="hr-HR" dirty="0" err="1"/>
              <a:t>а</a:t>
            </a:r>
            <a:r>
              <a:rPr lang="bg-BG" dirty="0"/>
              <a:t> и </a:t>
            </a:r>
            <a:r>
              <a:rPr lang="bg-BG" dirty="0" err="1"/>
              <a:t>ком</a:t>
            </a:r>
            <a:r>
              <a:rPr lang="hr-HR" dirty="0" err="1"/>
              <a:t>а</a:t>
            </a: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8135" y="1260529"/>
            <a:ext cx="1828800" cy="3810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57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876577"/>
          </a:xfrm>
        </p:spPr>
        <p:txBody>
          <a:bodyPr>
            <a:normAutofit/>
          </a:bodyPr>
          <a:lstStyle/>
          <a:p>
            <a:r>
              <a:rPr lang="en-US" sz="3200" dirty="0" err="1"/>
              <a:t>Контраиндикације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 err="1"/>
              <a:t>П</a:t>
            </a:r>
            <a:r>
              <a:rPr lang="bg-BG" dirty="0" err="1"/>
              <a:t>ретходн</a:t>
            </a:r>
            <a:r>
              <a:rPr lang="hr-HR" dirty="0" err="1"/>
              <a:t>е</a:t>
            </a:r>
            <a:r>
              <a:rPr lang="bg-BG" dirty="0"/>
              <a:t> имали </a:t>
            </a:r>
            <a:r>
              <a:rPr lang="bg-BG" dirty="0" err="1"/>
              <a:t>алергијске</a:t>
            </a:r>
            <a:r>
              <a:rPr lang="bg-BG" dirty="0"/>
              <a:t> </a:t>
            </a:r>
            <a:r>
              <a:rPr lang="bg-BG" dirty="0" err="1"/>
              <a:t>реакције</a:t>
            </a:r>
            <a:r>
              <a:rPr lang="bg-BG" dirty="0"/>
              <a:t> (</a:t>
            </a:r>
            <a:r>
              <a:rPr lang="bg-BG" dirty="0" err="1"/>
              <a:t>преосетљивост</a:t>
            </a:r>
            <a:r>
              <a:rPr lang="bg-BG" dirty="0"/>
              <a:t>) на </a:t>
            </a:r>
            <a:r>
              <a:rPr lang="bg-BG" dirty="0" err="1"/>
              <a:t>лактулозу</a:t>
            </a:r>
            <a:r>
              <a:rPr lang="bg-BG" dirty="0"/>
              <a:t> или </a:t>
            </a:r>
            <a:r>
              <a:rPr lang="bg-BG" dirty="0" err="1"/>
              <a:t>лактулози</a:t>
            </a:r>
            <a:r>
              <a:rPr lang="bg-BG" dirty="0"/>
              <a:t> </a:t>
            </a:r>
            <a:r>
              <a:rPr lang="bg-BG" dirty="0" err="1"/>
              <a:t>сродне</a:t>
            </a:r>
            <a:r>
              <a:rPr lang="bg-BG" dirty="0"/>
              <a:t> </a:t>
            </a:r>
            <a:r>
              <a:rPr lang="bg-BG" dirty="0" err="1"/>
              <a:t>шећере</a:t>
            </a:r>
            <a:r>
              <a:rPr lang="hr-HR" dirty="0"/>
              <a:t> </a:t>
            </a:r>
            <a:r>
              <a:rPr lang="bg-BG" dirty="0"/>
              <a:t>(лактоза, </a:t>
            </a:r>
            <a:r>
              <a:rPr lang="bg-BG" dirty="0" err="1"/>
              <a:t>галактоза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Р</a:t>
            </a:r>
            <a:r>
              <a:rPr lang="bg-BG" dirty="0" err="1"/>
              <a:t>етко</a:t>
            </a:r>
            <a:r>
              <a:rPr lang="bg-BG" dirty="0"/>
              <a:t> </a:t>
            </a:r>
            <a:r>
              <a:rPr lang="bg-BG" dirty="0" err="1"/>
              <a:t>обољење</a:t>
            </a:r>
            <a:r>
              <a:rPr lang="bg-BG" dirty="0"/>
              <a:t> </a:t>
            </a:r>
            <a:r>
              <a:rPr lang="hr-HR" dirty="0"/>
              <a:t> - </a:t>
            </a:r>
            <a:r>
              <a:rPr lang="bg-BG" dirty="0" err="1"/>
              <a:t>галактоземија</a:t>
            </a:r>
            <a:r>
              <a:rPr lang="bg-BG" dirty="0"/>
              <a:t> (</a:t>
            </a:r>
            <a:r>
              <a:rPr lang="bg-BG" dirty="0" err="1"/>
              <a:t>урођени</a:t>
            </a:r>
            <a:r>
              <a:rPr lang="bg-BG" dirty="0"/>
              <a:t> </a:t>
            </a:r>
            <a:r>
              <a:rPr lang="bg-BG" dirty="0" err="1"/>
              <a:t>поремећај</a:t>
            </a:r>
            <a:r>
              <a:rPr lang="bg-BG" dirty="0"/>
              <a:t> метаболизма </a:t>
            </a:r>
            <a:r>
              <a:rPr lang="bg-BG" dirty="0" err="1"/>
              <a:t>шећера</a:t>
            </a:r>
            <a:r>
              <a:rPr lang="bg-BG" dirty="0"/>
              <a:t> </a:t>
            </a:r>
            <a:r>
              <a:rPr lang="bg-BG" dirty="0" err="1"/>
              <a:t>изазван</a:t>
            </a:r>
            <a:r>
              <a:rPr lang="hr-HR" dirty="0"/>
              <a:t> </a:t>
            </a:r>
            <a:r>
              <a:rPr lang="bg-BG" dirty="0" err="1"/>
              <a:t>недостатком</a:t>
            </a:r>
            <a:r>
              <a:rPr lang="bg-BG" dirty="0"/>
              <a:t> ензима)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Б</a:t>
            </a:r>
            <a:r>
              <a:rPr lang="bg-BG" dirty="0" err="1"/>
              <a:t>ило</a:t>
            </a:r>
            <a:r>
              <a:rPr lang="bg-BG" dirty="0"/>
              <a:t> </a:t>
            </a:r>
            <a:r>
              <a:rPr lang="bg-BG" dirty="0" err="1"/>
              <a:t>какав</a:t>
            </a:r>
            <a:r>
              <a:rPr lang="bg-BG" dirty="0"/>
              <a:t> </a:t>
            </a:r>
            <a:r>
              <a:rPr lang="bg-BG" dirty="0" err="1"/>
              <a:t>застој</a:t>
            </a:r>
            <a:r>
              <a:rPr lang="bg-BG" dirty="0"/>
              <a:t> или </a:t>
            </a:r>
            <a:r>
              <a:rPr lang="bg-BG" dirty="0" err="1"/>
              <a:t>непроходност</a:t>
            </a:r>
            <a:r>
              <a:rPr lang="bg-BG" dirty="0"/>
              <a:t>, органа за </a:t>
            </a:r>
            <a:r>
              <a:rPr lang="bg-BG" dirty="0" err="1"/>
              <a:t>варење</a:t>
            </a:r>
            <a:r>
              <a:rPr lang="bg-BG" dirty="0"/>
              <a:t> </a:t>
            </a:r>
            <a:r>
              <a:rPr lang="bg-BG" dirty="0" err="1"/>
              <a:t>која</a:t>
            </a:r>
            <a:r>
              <a:rPr lang="bg-BG" dirty="0"/>
              <a:t> се </a:t>
            </a:r>
            <a:r>
              <a:rPr lang="bg-BG" dirty="0" err="1"/>
              <a:t>разликује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уобичајеног</a:t>
            </a:r>
            <a:r>
              <a:rPr lang="hr-HR" dirty="0"/>
              <a:t> </a:t>
            </a:r>
            <a:r>
              <a:rPr lang="bg-BG" dirty="0"/>
              <a:t>затвора</a:t>
            </a:r>
            <a:endParaRPr lang="hr-HR" dirty="0"/>
          </a:p>
          <a:p>
            <a:endParaRPr lang="hr-HR" dirty="0"/>
          </a:p>
          <a:p>
            <a:r>
              <a:rPr lang="hr-HR" dirty="0" err="1"/>
              <a:t>Р</a:t>
            </a:r>
            <a:r>
              <a:rPr lang="bg-BG" dirty="0" err="1"/>
              <a:t>изик</a:t>
            </a:r>
            <a:r>
              <a:rPr lang="bg-BG" dirty="0"/>
              <a:t>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настанка</a:t>
            </a:r>
            <a:r>
              <a:rPr lang="bg-BG" dirty="0"/>
              <a:t> или </a:t>
            </a:r>
            <a:r>
              <a:rPr lang="bg-BG" dirty="0" err="1"/>
              <a:t>перфорацију</a:t>
            </a:r>
            <a:r>
              <a:rPr lang="bg-BG" dirty="0"/>
              <a:t> органа за </a:t>
            </a:r>
            <a:r>
              <a:rPr lang="bg-BG" dirty="0" err="1"/>
              <a:t>варење</a:t>
            </a:r>
            <a:endParaRPr lang="hr-HR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88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797" y="313593"/>
            <a:ext cx="1591159" cy="1325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302" y="171904"/>
            <a:ext cx="10058400" cy="1609344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Мере</a:t>
            </a:r>
            <a:r>
              <a:rPr lang="en-US" sz="32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опреза</a:t>
            </a:r>
            <a:r>
              <a:rPr lang="en-US" sz="32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!!!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454" y="1690688"/>
            <a:ext cx="10935346" cy="4896092"/>
          </a:xfrm>
        </p:spPr>
        <p:txBody>
          <a:bodyPr>
            <a:normAutofit/>
          </a:bodyPr>
          <a:lstStyle/>
          <a:p>
            <a:r>
              <a:rPr lang="ru-RU" dirty="0"/>
              <a:t>бол у </a:t>
            </a:r>
            <a:r>
              <a:rPr lang="ru-RU" dirty="0" err="1"/>
              <a:t>стомаку</a:t>
            </a:r>
            <a:r>
              <a:rPr lang="ru-RU" dirty="0"/>
              <a:t> </a:t>
            </a:r>
            <a:r>
              <a:rPr lang="ru-RU" dirty="0" err="1"/>
              <a:t>непознатог</a:t>
            </a:r>
            <a:r>
              <a:rPr lang="ru-RU" dirty="0"/>
              <a:t> </a:t>
            </a:r>
            <a:r>
              <a:rPr lang="ru-RU" dirty="0" err="1"/>
              <a:t>порекла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 err="1"/>
              <a:t>шећерн</a:t>
            </a:r>
            <a:r>
              <a:rPr lang="en-US" dirty="0"/>
              <a:t>a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 err="1"/>
              <a:t>интолеранциј</a:t>
            </a:r>
            <a:r>
              <a:rPr lang="en-US" dirty="0"/>
              <a:t>a</a:t>
            </a:r>
            <a:r>
              <a:rPr lang="ru-RU" dirty="0"/>
              <a:t> на лактозу (</a:t>
            </a:r>
            <a:r>
              <a:rPr lang="ru-RU" dirty="0" err="1"/>
              <a:t>немогућност</a:t>
            </a:r>
            <a:r>
              <a:rPr lang="ru-RU" dirty="0"/>
              <a:t> </a:t>
            </a:r>
            <a:r>
              <a:rPr lang="ru-RU" dirty="0" err="1"/>
              <a:t>варења</a:t>
            </a:r>
            <a:r>
              <a:rPr lang="ru-RU" dirty="0"/>
              <a:t> </a:t>
            </a:r>
            <a:r>
              <a:rPr lang="ru-RU" dirty="0" err="1"/>
              <a:t>млечног</a:t>
            </a:r>
            <a:r>
              <a:rPr lang="ru-RU" dirty="0"/>
              <a:t> </a:t>
            </a:r>
            <a:r>
              <a:rPr lang="ru-RU" dirty="0" err="1"/>
              <a:t>шечера</a:t>
            </a:r>
            <a:r>
              <a:rPr lang="ru-RU" dirty="0"/>
              <a:t>);</a:t>
            </a:r>
            <a:endParaRPr lang="en-US" dirty="0"/>
          </a:p>
          <a:p>
            <a:r>
              <a:rPr lang="ru-RU" dirty="0" err="1"/>
              <a:t>интолеранцију</a:t>
            </a:r>
            <a:r>
              <a:rPr lang="ru-RU" dirty="0"/>
              <a:t> на </a:t>
            </a:r>
            <a:r>
              <a:rPr lang="ru-RU" dirty="0" err="1"/>
              <a:t>шећере</a:t>
            </a:r>
            <a:r>
              <a:rPr lang="ru-RU" dirty="0"/>
              <a:t> галактозу или фруктозу;</a:t>
            </a:r>
            <a:endParaRPr lang="en-US" dirty="0"/>
          </a:p>
          <a:p>
            <a:r>
              <a:rPr lang="ru-RU" dirty="0" err="1"/>
              <a:t>недостатак</a:t>
            </a:r>
            <a:r>
              <a:rPr lang="ru-RU" dirty="0"/>
              <a:t> </a:t>
            </a:r>
            <a:r>
              <a:rPr lang="ru-RU" dirty="0" err="1"/>
              <a:t>ензима</a:t>
            </a:r>
            <a:r>
              <a:rPr lang="ru-RU" dirty="0"/>
              <a:t> </a:t>
            </a:r>
            <a:r>
              <a:rPr lang="en-US" i="1" dirty="0"/>
              <a:t>Lapp </a:t>
            </a:r>
            <a:r>
              <a:rPr lang="en-US" i="1" dirty="0" err="1"/>
              <a:t>laktaza</a:t>
            </a:r>
            <a:r>
              <a:rPr lang="ru-RU" dirty="0"/>
              <a:t>;</a:t>
            </a:r>
            <a:endParaRPr lang="en-US" dirty="0"/>
          </a:p>
          <a:p>
            <a:r>
              <a:rPr lang="ru-RU" dirty="0"/>
              <a:t>синдром </a:t>
            </a:r>
            <a:r>
              <a:rPr lang="ru-RU" dirty="0" err="1"/>
              <a:t>глукозно-галактозне</a:t>
            </a:r>
            <a:r>
              <a:rPr lang="ru-RU" dirty="0"/>
              <a:t> </a:t>
            </a:r>
            <a:r>
              <a:rPr lang="ru-RU" dirty="0" err="1"/>
              <a:t>малапсорпције</a:t>
            </a:r>
            <a:r>
              <a:rPr lang="ru-RU" dirty="0"/>
              <a:t>.</a:t>
            </a:r>
            <a:endParaRPr lang="en-US" dirty="0"/>
          </a:p>
          <a:p>
            <a:r>
              <a:rPr lang="ru-RU" dirty="0" err="1"/>
              <a:t>Уколико</a:t>
            </a:r>
            <a:r>
              <a:rPr lang="ru-RU" dirty="0"/>
              <a:t> </a:t>
            </a:r>
            <a:r>
              <a:rPr lang="en-US" dirty="0" err="1"/>
              <a:t>пацијент</a:t>
            </a:r>
            <a:r>
              <a:rPr lang="en-US" dirty="0"/>
              <a:t> </a:t>
            </a:r>
            <a:r>
              <a:rPr lang="en-US" dirty="0" err="1"/>
              <a:t>има</a:t>
            </a:r>
            <a:r>
              <a:rPr lang="en-US" dirty="0"/>
              <a:t> </a:t>
            </a:r>
            <a:r>
              <a:rPr lang="ru-RU" dirty="0" err="1"/>
              <a:t>шећерну</a:t>
            </a:r>
            <a:r>
              <a:rPr lang="ru-RU" dirty="0"/>
              <a:t> </a:t>
            </a:r>
            <a:r>
              <a:rPr lang="ru-RU" dirty="0" err="1"/>
              <a:t>болест</a:t>
            </a:r>
            <a:r>
              <a:rPr lang="ru-RU" dirty="0"/>
              <a:t> и лечи </a:t>
            </a:r>
            <a:r>
              <a:rPr lang="ru-RU" dirty="0" err="1"/>
              <a:t>хепатичку</a:t>
            </a:r>
            <a:r>
              <a:rPr lang="ru-RU" dirty="0"/>
              <a:t> </a:t>
            </a:r>
            <a:r>
              <a:rPr lang="ru-RU" dirty="0" err="1"/>
              <a:t>енцефалопатију</a:t>
            </a:r>
            <a:r>
              <a:rPr lang="ru-RU" dirty="0"/>
              <a:t>, </a:t>
            </a:r>
            <a:r>
              <a:rPr lang="ru-RU" dirty="0" err="1"/>
              <a:t>мораће</a:t>
            </a:r>
            <a:r>
              <a:rPr lang="ru-RU" dirty="0"/>
              <a:t> да </a:t>
            </a:r>
            <a:r>
              <a:rPr lang="ru-RU" dirty="0" err="1"/>
              <a:t>узимате</a:t>
            </a:r>
            <a:r>
              <a:rPr lang="ru-RU" dirty="0"/>
              <a:t> </a:t>
            </a:r>
            <a:r>
              <a:rPr lang="ru-RU" dirty="0" err="1"/>
              <a:t>веће</a:t>
            </a:r>
            <a:r>
              <a:rPr lang="ru-RU" dirty="0"/>
              <a:t> дозе лека. </a:t>
            </a:r>
            <a:r>
              <a:rPr lang="hr-HR" dirty="0" err="1"/>
              <a:t>В</a:t>
            </a:r>
            <a:r>
              <a:rPr lang="ru-RU" dirty="0" err="1"/>
              <a:t>исоке</a:t>
            </a:r>
            <a:r>
              <a:rPr lang="ru-RU" dirty="0"/>
              <a:t> дозе </a:t>
            </a:r>
            <a:r>
              <a:rPr lang="ru-RU" dirty="0" err="1"/>
              <a:t>садрже</a:t>
            </a:r>
            <a:r>
              <a:rPr lang="ru-RU" dirty="0"/>
              <a:t> </a:t>
            </a:r>
            <a:r>
              <a:rPr lang="ru-RU" dirty="0" err="1"/>
              <a:t>велику</a:t>
            </a:r>
            <a:r>
              <a:rPr lang="ru-RU" dirty="0"/>
              <a:t> </a:t>
            </a:r>
            <a:r>
              <a:rPr lang="ru-RU" dirty="0" err="1"/>
              <a:t>количину</a:t>
            </a:r>
            <a:r>
              <a:rPr lang="ru-RU" dirty="0"/>
              <a:t> </a:t>
            </a:r>
            <a:r>
              <a:rPr lang="ru-RU" dirty="0" err="1"/>
              <a:t>шећера</a:t>
            </a:r>
            <a:r>
              <a:rPr lang="ru-RU" dirty="0"/>
              <a:t>. </a:t>
            </a:r>
            <a:r>
              <a:rPr lang="ru-RU" dirty="0" err="1"/>
              <a:t>Због</a:t>
            </a:r>
            <a:r>
              <a:rPr lang="ru-RU" dirty="0"/>
              <a:t> тога </a:t>
            </a:r>
            <a:r>
              <a:rPr lang="ru-RU" dirty="0" err="1"/>
              <a:t>ће</a:t>
            </a:r>
            <a:r>
              <a:rPr lang="ru-RU" dirty="0"/>
              <a:t> </a:t>
            </a:r>
            <a:r>
              <a:rPr lang="ru-RU" dirty="0" err="1"/>
              <a:t>можда</a:t>
            </a:r>
            <a:r>
              <a:rPr lang="ru-RU" dirty="0"/>
              <a:t> </a:t>
            </a:r>
            <a:r>
              <a:rPr lang="ru-RU" dirty="0" err="1"/>
              <a:t>морати</a:t>
            </a:r>
            <a:r>
              <a:rPr lang="ru-RU" dirty="0"/>
              <a:t> да </a:t>
            </a:r>
            <a:r>
              <a:rPr lang="ru-RU" dirty="0" err="1">
                <a:solidFill>
                  <a:srgbClr val="FF0000"/>
                </a:solidFill>
              </a:rPr>
              <a:t>прилагоди</a:t>
            </a:r>
            <a:r>
              <a:rPr lang="hr-HR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дозу лека за </a:t>
            </a:r>
            <a:r>
              <a:rPr lang="ru-RU" dirty="0" err="1">
                <a:solidFill>
                  <a:srgbClr val="FF0000"/>
                </a:solidFill>
              </a:rPr>
              <a:t>лечење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шећерне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болести</a:t>
            </a:r>
            <a:r>
              <a:rPr lang="ru-RU" dirty="0"/>
              <a:t>.</a:t>
            </a:r>
            <a:r>
              <a:rPr lang="hr-HR" dirty="0"/>
              <a:t> </a:t>
            </a:r>
          </a:p>
          <a:p>
            <a:r>
              <a:rPr lang="ru-RU" dirty="0" err="1"/>
              <a:t>Хронично</a:t>
            </a:r>
            <a:r>
              <a:rPr lang="ru-RU" dirty="0"/>
              <a:t> </a:t>
            </a:r>
            <a:r>
              <a:rPr lang="ru-RU" dirty="0" err="1"/>
              <a:t>узимање</a:t>
            </a:r>
            <a:r>
              <a:rPr lang="ru-RU" dirty="0"/>
              <a:t> </a:t>
            </a:r>
            <a:r>
              <a:rPr lang="ru-RU" dirty="0" err="1"/>
              <a:t>неприлагођених</a:t>
            </a:r>
            <a:r>
              <a:rPr lang="ru-RU" dirty="0"/>
              <a:t> доза лека (</a:t>
            </a:r>
            <a:r>
              <a:rPr lang="ru-RU" dirty="0" err="1"/>
              <a:t>којима</a:t>
            </a:r>
            <a:r>
              <a:rPr lang="ru-RU" dirty="0"/>
              <a:t> се </a:t>
            </a:r>
            <a:r>
              <a:rPr lang="ru-RU" dirty="0" err="1"/>
              <a:t>постижу</a:t>
            </a:r>
            <a:r>
              <a:rPr lang="ru-RU" dirty="0"/>
              <a:t> </a:t>
            </a:r>
            <a:r>
              <a:rPr lang="ru-RU" dirty="0" err="1"/>
              <a:t>више</a:t>
            </a:r>
            <a:r>
              <a:rPr lang="ru-RU" dirty="0"/>
              <a:t> од 2-3 </a:t>
            </a:r>
            <a:r>
              <a:rPr lang="ru-RU" dirty="0" err="1"/>
              <a:t>меке</a:t>
            </a:r>
            <a:r>
              <a:rPr lang="ru-RU" dirty="0"/>
              <a:t> столице на дан)</a:t>
            </a:r>
            <a:r>
              <a:rPr lang="hr-HR" dirty="0"/>
              <a:t> </a:t>
            </a:r>
            <a:r>
              <a:rPr lang="ru-RU" dirty="0"/>
              <a:t>или </a:t>
            </a:r>
            <a:r>
              <a:rPr lang="ru-RU" dirty="0" err="1"/>
              <a:t>злоупотреба</a:t>
            </a:r>
            <a:r>
              <a:rPr lang="ru-RU" dirty="0"/>
              <a:t> могу довести до </a:t>
            </a:r>
            <a:r>
              <a:rPr lang="ru-RU" dirty="0" err="1"/>
              <a:t>појаве</a:t>
            </a:r>
            <a:r>
              <a:rPr lang="ru-RU" dirty="0"/>
              <a:t> пролива и </a:t>
            </a:r>
            <a:r>
              <a:rPr lang="ru-RU" dirty="0" err="1"/>
              <a:t>поремећаја</a:t>
            </a:r>
            <a:r>
              <a:rPr lang="ru-RU" dirty="0"/>
              <a:t> </a:t>
            </a:r>
            <a:r>
              <a:rPr lang="ru-RU" dirty="0" err="1"/>
              <a:t>равнотеже</a:t>
            </a:r>
            <a:r>
              <a:rPr lang="ru-RU" dirty="0"/>
              <a:t> </a:t>
            </a:r>
            <a:r>
              <a:rPr lang="ru-RU" dirty="0" err="1"/>
              <a:t>електролита</a:t>
            </a:r>
            <a:r>
              <a:rPr lang="hr-HR" dirty="0"/>
              <a:t>!!!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97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984" y="328769"/>
            <a:ext cx="10058400" cy="1609344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75105"/>
          </a:xfrm>
        </p:spPr>
        <p:txBody>
          <a:bodyPr>
            <a:normAutofit/>
          </a:bodyPr>
          <a:lstStyle/>
          <a:p>
            <a:r>
              <a:rPr lang="bg-BG" dirty="0" err="1"/>
              <a:t>Брзо</a:t>
            </a:r>
            <a:r>
              <a:rPr lang="bg-BG" dirty="0"/>
              <a:t> </a:t>
            </a:r>
            <a:r>
              <a:rPr lang="bg-BG" dirty="0" err="1"/>
              <a:t>прогута</a:t>
            </a:r>
            <a:r>
              <a:rPr lang="en-US" dirty="0" err="1"/>
              <a:t>ти</a:t>
            </a:r>
            <a:r>
              <a:rPr lang="en-US" dirty="0"/>
              <a:t> </a:t>
            </a:r>
            <a:r>
              <a:rPr lang="bg-BG" dirty="0" err="1"/>
              <a:t>дозу</a:t>
            </a:r>
            <a:r>
              <a:rPr lang="bg-BG" dirty="0"/>
              <a:t> лека</a:t>
            </a:r>
            <a:endParaRPr lang="hr-HR" dirty="0"/>
          </a:p>
          <a:p>
            <a:r>
              <a:rPr lang="bg-BG" dirty="0"/>
              <a:t>Не </a:t>
            </a:r>
            <a:r>
              <a:rPr lang="bg-BG" dirty="0" err="1"/>
              <a:t>држите</a:t>
            </a:r>
            <a:r>
              <a:rPr lang="bg-BG" dirty="0"/>
              <a:t> га у </a:t>
            </a:r>
            <a:r>
              <a:rPr lang="bg-BG" dirty="0" err="1"/>
              <a:t>устима</a:t>
            </a:r>
            <a:r>
              <a:rPr lang="bg-BG" dirty="0"/>
              <a:t>,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садржај</a:t>
            </a:r>
            <a:r>
              <a:rPr lang="bg-BG" dirty="0"/>
              <a:t> </a:t>
            </a:r>
            <a:r>
              <a:rPr lang="bg-BG" dirty="0" err="1"/>
              <a:t>шећера</a:t>
            </a:r>
            <a:r>
              <a:rPr lang="bg-BG" dirty="0"/>
              <a:t> може да доведе до </a:t>
            </a:r>
            <a:r>
              <a:rPr lang="bg-BG" dirty="0" err="1"/>
              <a:t>кварења</a:t>
            </a:r>
            <a:r>
              <a:rPr lang="hr-HR" dirty="0"/>
              <a:t> </a:t>
            </a:r>
            <a:r>
              <a:rPr lang="bg-BG" dirty="0" err="1"/>
              <a:t>зуба</a:t>
            </a:r>
            <a:r>
              <a:rPr lang="bg-BG" dirty="0"/>
              <a:t>, </a:t>
            </a:r>
            <a:r>
              <a:rPr lang="bg-BG" dirty="0" err="1"/>
              <a:t>нарочито</a:t>
            </a:r>
            <a:r>
              <a:rPr lang="bg-BG" dirty="0"/>
              <a:t> ако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узима</a:t>
            </a:r>
            <a:r>
              <a:rPr lang="bg-BG" dirty="0"/>
              <a:t> </a:t>
            </a:r>
            <a:r>
              <a:rPr lang="bg-BG" dirty="0" err="1"/>
              <a:t>дужи</a:t>
            </a:r>
            <a:r>
              <a:rPr lang="bg-BG" dirty="0"/>
              <a:t> </a:t>
            </a:r>
            <a:r>
              <a:rPr lang="bg-BG" dirty="0" err="1"/>
              <a:t>временски</a:t>
            </a:r>
            <a:r>
              <a:rPr lang="bg-BG" dirty="0"/>
              <a:t> период</a:t>
            </a:r>
            <a:endParaRPr lang="hr-HR" dirty="0"/>
          </a:p>
          <a:p>
            <a:r>
              <a:rPr lang="hr-HR" dirty="0" err="1"/>
              <a:t>М</a:t>
            </a:r>
            <a:r>
              <a:rPr lang="bg-BG" dirty="0" err="1"/>
              <a:t>ожете</a:t>
            </a:r>
            <a:r>
              <a:rPr lang="bg-BG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узети</a:t>
            </a:r>
            <a:r>
              <a:rPr lang="bg-BG" dirty="0"/>
              <a:t> </a:t>
            </a:r>
            <a:r>
              <a:rPr lang="bg-BG" dirty="0" err="1"/>
              <a:t>неразблажен</a:t>
            </a:r>
            <a:r>
              <a:rPr lang="bg-BG" dirty="0"/>
              <a:t>, или </a:t>
            </a:r>
            <a:r>
              <a:rPr lang="bg-BG" dirty="0" err="1"/>
              <a:t>разблажен</a:t>
            </a:r>
            <a:r>
              <a:rPr lang="bg-BG" dirty="0"/>
              <a:t> у води или </a:t>
            </a:r>
            <a:r>
              <a:rPr lang="bg-BG" dirty="0" err="1"/>
              <a:t>воћном</a:t>
            </a:r>
            <a:r>
              <a:rPr lang="bg-BG" dirty="0"/>
              <a:t> </a:t>
            </a:r>
            <a:r>
              <a:rPr lang="bg-BG" dirty="0" err="1"/>
              <a:t>соку</a:t>
            </a:r>
            <a:r>
              <a:rPr lang="bg-BG" dirty="0"/>
              <a:t> (</a:t>
            </a:r>
            <a:r>
              <a:rPr lang="bg-BG" dirty="0" err="1"/>
              <a:t>препорука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да</a:t>
            </a:r>
            <a:r>
              <a:rPr lang="hr-HR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bg-BG" dirty="0" err="1"/>
              <a:t>уноси</a:t>
            </a:r>
            <a:r>
              <a:rPr lang="bg-BG" dirty="0"/>
              <a:t> </a:t>
            </a:r>
            <a:r>
              <a:rPr lang="bg-BG" dirty="0" err="1"/>
              <a:t>довољну</a:t>
            </a:r>
            <a:r>
              <a:rPr lang="bg-BG" dirty="0"/>
              <a:t> </a:t>
            </a:r>
            <a:r>
              <a:rPr lang="bg-BG" dirty="0" err="1"/>
              <a:t>количину</a:t>
            </a:r>
            <a:r>
              <a:rPr lang="bg-BG" dirty="0"/>
              <a:t> течности </a:t>
            </a:r>
            <a:r>
              <a:rPr lang="bg-BG" dirty="0" err="1"/>
              <a:t>током</a:t>
            </a:r>
            <a:r>
              <a:rPr lang="bg-BG" dirty="0"/>
              <a:t> дана 1,5-2</a:t>
            </a:r>
            <a:r>
              <a:rPr lang="hr-HR" dirty="0"/>
              <a:t>l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,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одговара</a:t>
            </a:r>
            <a:r>
              <a:rPr lang="bg-BG" dirty="0"/>
              <a:t> </a:t>
            </a:r>
            <a:r>
              <a:rPr lang="bg-BG" dirty="0" err="1"/>
              <a:t>количини</a:t>
            </a:r>
            <a:r>
              <a:rPr lang="bg-BG" dirty="0"/>
              <a:t> течности 6-8 чаша)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У</a:t>
            </a:r>
            <a:r>
              <a:rPr lang="bg-BG" dirty="0" err="1"/>
              <a:t>обичајена</a:t>
            </a:r>
            <a:r>
              <a:rPr lang="bg-BG" dirty="0"/>
              <a:t> почетна доза </a:t>
            </a:r>
            <a:r>
              <a:rPr lang="bg-BG" dirty="0" err="1"/>
              <a:t>је</a:t>
            </a:r>
            <a:r>
              <a:rPr lang="bg-BG" dirty="0"/>
              <a:t> 15</a:t>
            </a:r>
            <a:r>
              <a:rPr lang="en-US" dirty="0"/>
              <a:t>ml</a:t>
            </a:r>
            <a:r>
              <a:rPr lang="bg-BG" dirty="0"/>
              <a:t>-45</a:t>
            </a:r>
            <a:r>
              <a:rPr lang="en-US" dirty="0"/>
              <a:t>ml</a:t>
            </a:r>
            <a:r>
              <a:rPr lang="bg-BG" dirty="0"/>
              <a:t> на дан</a:t>
            </a:r>
            <a:endParaRPr lang="en-US" dirty="0"/>
          </a:p>
          <a:p>
            <a:r>
              <a:rPr lang="bg-BG" dirty="0"/>
              <a:t>По </a:t>
            </a:r>
            <a:r>
              <a:rPr lang="bg-BG" dirty="0" err="1"/>
              <a:t>регулисању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доза се</a:t>
            </a:r>
            <a:r>
              <a:rPr lang="en-US" dirty="0"/>
              <a:t> </a:t>
            </a:r>
            <a:r>
              <a:rPr lang="bg-BG" dirty="0"/>
              <a:t>може </a:t>
            </a:r>
            <a:r>
              <a:rPr lang="bg-BG" dirty="0" err="1"/>
              <a:t>прилагодити</a:t>
            </a:r>
            <a:r>
              <a:rPr lang="bg-BG" dirty="0"/>
              <a:t> на 15</a:t>
            </a:r>
            <a:r>
              <a:rPr lang="en-US" dirty="0"/>
              <a:t>ml</a:t>
            </a:r>
            <a:r>
              <a:rPr lang="bg-BG" dirty="0"/>
              <a:t>-30</a:t>
            </a:r>
            <a:r>
              <a:rPr lang="en-US" dirty="0"/>
              <a:t>ml</a:t>
            </a:r>
            <a:r>
              <a:rPr lang="bg-BG" dirty="0"/>
              <a:t> на дан</a:t>
            </a:r>
            <a:endParaRPr lang="en-US" dirty="0"/>
          </a:p>
          <a:p>
            <a:r>
              <a:rPr lang="en-US" dirty="0" err="1"/>
              <a:t>Код</a:t>
            </a:r>
            <a:r>
              <a:rPr lang="en-US" dirty="0"/>
              <a:t> </a:t>
            </a:r>
            <a:r>
              <a:rPr lang="en-US" dirty="0" err="1"/>
              <a:t>деце</a:t>
            </a:r>
            <a:r>
              <a:rPr lang="en-US" dirty="0"/>
              <a:t> </a:t>
            </a:r>
            <a:r>
              <a:rPr lang="en-US" dirty="0" err="1"/>
              <a:t>се</a:t>
            </a:r>
            <a:r>
              <a:rPr lang="en-US" dirty="0"/>
              <a:t> </a:t>
            </a:r>
            <a:r>
              <a:rPr lang="en-US" dirty="0" err="1"/>
              <a:t>примењује</a:t>
            </a:r>
            <a:r>
              <a:rPr lang="en-US" dirty="0"/>
              <a:t> </a:t>
            </a:r>
            <a:r>
              <a:rPr lang="en-US" dirty="0" err="1"/>
              <a:t>мања</a:t>
            </a:r>
            <a:r>
              <a:rPr lang="en-US" dirty="0"/>
              <a:t> </a:t>
            </a:r>
            <a:r>
              <a:rPr lang="en-US" dirty="0" err="1"/>
              <a:t>доза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6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84" y="432678"/>
            <a:ext cx="10058400" cy="1609344"/>
          </a:xfrm>
        </p:spPr>
        <p:txBody>
          <a:bodyPr>
            <a:normAutofit/>
          </a:bodyPr>
          <a:lstStyle/>
          <a:p>
            <a:r>
              <a:rPr lang="hr-HR" sz="3400" b="1" i="1" dirty="0">
                <a:ea typeface="Calibri" charset="0"/>
                <a:cs typeface="Calibri" charset="0"/>
              </a:rPr>
              <a:t>3. </a:t>
            </a:r>
            <a:r>
              <a:rPr lang="ru-RU" sz="3400" b="1" i="1" dirty="0" err="1">
                <a:ea typeface="Calibri" charset="0"/>
                <a:cs typeface="Calibri" charset="0"/>
              </a:rPr>
              <a:t>Лаксанси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који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делују</a:t>
            </a:r>
            <a:r>
              <a:rPr lang="ru-RU" sz="3400" b="1" i="1" dirty="0">
                <a:ea typeface="Calibri" charset="0"/>
                <a:cs typeface="Calibri" charset="0"/>
              </a:rPr>
              <a:t> </a:t>
            </a:r>
            <a:r>
              <a:rPr lang="ru-RU" sz="3400" b="1" i="1" dirty="0" err="1">
                <a:ea typeface="Calibri" charset="0"/>
                <a:cs typeface="Calibri" charset="0"/>
              </a:rPr>
              <a:t>надражајно</a:t>
            </a:r>
            <a:endParaRPr lang="en-US" sz="3400" dirty="0"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857" y="1805554"/>
            <a:ext cx="11112285" cy="5052446"/>
          </a:xfrm>
        </p:spPr>
        <p:txBody>
          <a:bodyPr/>
          <a:lstStyle/>
          <a:p>
            <a:r>
              <a:rPr lang="pt-BR" dirty="0" err="1"/>
              <a:t>Лекови</a:t>
            </a:r>
            <a:r>
              <a:rPr lang="pt-BR" dirty="0"/>
              <a:t> </a:t>
            </a:r>
            <a:r>
              <a:rPr lang="pt-BR" dirty="0" err="1"/>
              <a:t>могу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стимулишу</a:t>
            </a:r>
            <a:r>
              <a:rPr lang="pt-BR" dirty="0"/>
              <a:t> </a:t>
            </a:r>
            <a:r>
              <a:rPr lang="pt-BR" dirty="0" err="1"/>
              <a:t>неуроне</a:t>
            </a:r>
            <a:r>
              <a:rPr lang="pt-BR" dirty="0"/>
              <a:t> </a:t>
            </a:r>
            <a:r>
              <a:rPr lang="pt-BR" dirty="0" err="1"/>
              <a:t>у</a:t>
            </a:r>
            <a:r>
              <a:rPr lang="pt-BR" dirty="0"/>
              <a:t> </a:t>
            </a:r>
            <a:r>
              <a:rPr lang="pt-BR" dirty="0" err="1"/>
              <a:t>зиду</a:t>
            </a:r>
            <a:r>
              <a:rPr lang="pt-BR" dirty="0"/>
              <a:t> </a:t>
            </a:r>
            <a:r>
              <a:rPr lang="pt-BR" dirty="0" err="1"/>
              <a:t>црева</a:t>
            </a:r>
            <a:r>
              <a:rPr lang="pt-BR" dirty="0"/>
              <a:t> </a:t>
            </a:r>
            <a:r>
              <a:rPr lang="pt-BR" dirty="0" err="1"/>
              <a:t>и</a:t>
            </a:r>
            <a:r>
              <a:rPr lang="pt-BR" dirty="0"/>
              <a:t> </a:t>
            </a:r>
            <a:r>
              <a:rPr lang="pt-BR" dirty="0" err="1"/>
              <a:t>на</a:t>
            </a:r>
            <a:r>
              <a:rPr lang="pt-BR" dirty="0"/>
              <a:t> </a:t>
            </a:r>
            <a:r>
              <a:rPr lang="pt-BR" dirty="0" err="1"/>
              <a:t>тај</a:t>
            </a:r>
            <a:r>
              <a:rPr lang="pt-BR" dirty="0"/>
              <a:t> </a:t>
            </a:r>
            <a:r>
              <a:rPr lang="pt-BR" dirty="0" err="1"/>
              <a:t>начин</a:t>
            </a:r>
            <a:r>
              <a:rPr lang="pt-BR" dirty="0"/>
              <a:t> </a:t>
            </a:r>
            <a:r>
              <a:rPr lang="pt-BR" dirty="0" err="1"/>
              <a:t>убрзају</a:t>
            </a:r>
            <a:r>
              <a:rPr lang="pt-BR" dirty="0"/>
              <a:t> </a:t>
            </a:r>
            <a:r>
              <a:rPr lang="pt-BR" dirty="0" err="1"/>
              <a:t>пропулзивни</a:t>
            </a:r>
            <a:r>
              <a:rPr lang="pt-BR" dirty="0"/>
              <a:t> </a:t>
            </a:r>
            <a:r>
              <a:rPr lang="pt-BR" dirty="0" err="1"/>
              <a:t>мотилитет</a:t>
            </a:r>
            <a:endParaRPr lang="pt-BR" dirty="0"/>
          </a:p>
          <a:p>
            <a:endParaRPr lang="pt-BR" dirty="0"/>
          </a:p>
          <a:p>
            <a:r>
              <a:rPr lang="pt-BR" dirty="0" err="1"/>
              <a:t>Антрахинонски</a:t>
            </a:r>
            <a:r>
              <a:rPr lang="pt-BR" dirty="0"/>
              <a:t> </a:t>
            </a:r>
            <a:r>
              <a:rPr lang="pt-BR" dirty="0" err="1"/>
              <a:t>деривати</a:t>
            </a:r>
            <a:r>
              <a:rPr lang="pt-BR" dirty="0"/>
              <a:t> </a:t>
            </a:r>
            <a:r>
              <a:rPr lang="pt-BR" dirty="0" err="1"/>
              <a:t>су</a:t>
            </a:r>
            <a:r>
              <a:rPr lang="pt-BR" dirty="0"/>
              <a:t> </a:t>
            </a:r>
            <a:r>
              <a:rPr lang="pt-BR" dirty="0" err="1"/>
              <a:t>активни</a:t>
            </a:r>
            <a:r>
              <a:rPr lang="pt-BR" dirty="0"/>
              <a:t> </a:t>
            </a:r>
            <a:r>
              <a:rPr lang="pt-BR" dirty="0" err="1"/>
              <a:t>принципи</a:t>
            </a:r>
            <a:r>
              <a:rPr lang="pt-BR" dirty="0"/>
              <a:t> </a:t>
            </a:r>
            <a:r>
              <a:rPr lang="pt-BR" dirty="0" err="1"/>
              <a:t>многих</a:t>
            </a:r>
            <a:r>
              <a:rPr lang="pt-BR" dirty="0"/>
              <a:t> </a:t>
            </a:r>
            <a:r>
              <a:rPr lang="pt-BR" dirty="0" err="1"/>
              <a:t>биљних</a:t>
            </a:r>
            <a:r>
              <a:rPr lang="pt-BR" dirty="0"/>
              <a:t> </a:t>
            </a:r>
            <a:r>
              <a:rPr lang="pt-BR" dirty="0" err="1"/>
              <a:t>дрога</a:t>
            </a:r>
            <a:r>
              <a:rPr lang="pt-BR" dirty="0"/>
              <a:t> (</a:t>
            </a:r>
            <a:r>
              <a:rPr lang="pt-BR" b="1" dirty="0" err="1"/>
              <a:t>Folium</a:t>
            </a:r>
            <a:r>
              <a:rPr lang="pt-BR" b="1" dirty="0"/>
              <a:t> </a:t>
            </a:r>
            <a:r>
              <a:rPr lang="pt-BR" b="1" dirty="0" err="1"/>
              <a:t>Sennae</a:t>
            </a:r>
            <a:r>
              <a:rPr lang="pt-BR" b="1" dirty="0"/>
              <a:t>, </a:t>
            </a:r>
            <a:r>
              <a:rPr lang="pt-BR" b="1" dirty="0" err="1"/>
              <a:t>Cortex</a:t>
            </a:r>
            <a:r>
              <a:rPr lang="pt-BR" b="1" dirty="0"/>
              <a:t> </a:t>
            </a:r>
            <a:r>
              <a:rPr lang="pt-BR" b="1" dirty="0" err="1"/>
              <a:t>Frangulae</a:t>
            </a:r>
            <a:r>
              <a:rPr lang="pt-BR" b="1" dirty="0"/>
              <a:t>, </a:t>
            </a:r>
            <a:r>
              <a:rPr lang="pt-BR" b="1" dirty="0" err="1"/>
              <a:t>Aloe</a:t>
            </a:r>
            <a:r>
              <a:rPr lang="pt-BR" dirty="0"/>
              <a:t>) </a:t>
            </a:r>
            <a:r>
              <a:rPr lang="pt-BR" dirty="0" err="1"/>
              <a:t>који</a:t>
            </a:r>
            <a:r>
              <a:rPr lang="pt-BR" dirty="0"/>
              <a:t> </a:t>
            </a:r>
            <a:r>
              <a:rPr lang="pt-BR" dirty="0" err="1"/>
              <a:t>после</a:t>
            </a:r>
            <a:r>
              <a:rPr lang="pt-BR" dirty="0"/>
              <a:t> </a:t>
            </a:r>
            <a:r>
              <a:rPr lang="pt-BR" dirty="0" err="1"/>
              <a:t>оралног</a:t>
            </a:r>
            <a:r>
              <a:rPr lang="pt-BR" dirty="0"/>
              <a:t> </a:t>
            </a:r>
            <a:r>
              <a:rPr lang="pt-BR" dirty="0" err="1"/>
              <a:t>уношења</a:t>
            </a:r>
            <a:r>
              <a:rPr lang="pt-BR" dirty="0"/>
              <a:t> </a:t>
            </a:r>
            <a:r>
              <a:rPr lang="pt-BR" dirty="0" err="1"/>
              <a:t>и</a:t>
            </a:r>
            <a:r>
              <a:rPr lang="pt-BR" dirty="0"/>
              <a:t> </a:t>
            </a:r>
            <a:r>
              <a:rPr lang="pt-BR" dirty="0" err="1"/>
              <a:t>апсорпције</a:t>
            </a:r>
            <a:r>
              <a:rPr lang="pt-BR" dirty="0"/>
              <a:t> </a:t>
            </a:r>
            <a:r>
              <a:rPr lang="pt-BR" dirty="0" err="1"/>
              <a:t>активирају</a:t>
            </a:r>
            <a:r>
              <a:rPr lang="pt-BR" dirty="0"/>
              <a:t> </a:t>
            </a:r>
            <a:r>
              <a:rPr lang="pt-BR" dirty="0" err="1"/>
              <a:t>неуроне</a:t>
            </a:r>
            <a:r>
              <a:rPr lang="pt-BR" dirty="0"/>
              <a:t> </a:t>
            </a:r>
            <a:r>
              <a:rPr lang="pt-BR" dirty="0" err="1"/>
              <a:t>зида</a:t>
            </a:r>
            <a:r>
              <a:rPr lang="pt-BR" dirty="0"/>
              <a:t> </a:t>
            </a:r>
            <a:r>
              <a:rPr lang="pt-BR" dirty="0" err="1"/>
              <a:t>колона</a:t>
            </a:r>
            <a:endParaRPr lang="pt-BR" dirty="0"/>
          </a:p>
          <a:p>
            <a:endParaRPr lang="pt-BR" dirty="0"/>
          </a:p>
          <a:p>
            <a:r>
              <a:rPr lang="pt-BR" dirty="0" err="1"/>
              <a:t>Потребно</a:t>
            </a:r>
            <a:r>
              <a:rPr lang="pt-BR" dirty="0"/>
              <a:t> </a:t>
            </a:r>
            <a:r>
              <a:rPr lang="pt-BR" dirty="0" err="1"/>
              <a:t>је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прође</a:t>
            </a:r>
            <a:r>
              <a:rPr lang="pt-BR" dirty="0"/>
              <a:t> </a:t>
            </a:r>
            <a:r>
              <a:rPr lang="pt-BR" dirty="0" err="1"/>
              <a:t>око</a:t>
            </a:r>
            <a:r>
              <a:rPr lang="pt-BR" dirty="0"/>
              <a:t> 8 </a:t>
            </a:r>
            <a:r>
              <a:rPr lang="pt-BR" dirty="0" err="1"/>
              <a:t>часова</a:t>
            </a:r>
            <a:r>
              <a:rPr lang="pt-BR" dirty="0"/>
              <a:t> </a:t>
            </a:r>
            <a:r>
              <a:rPr lang="pt-BR" dirty="0" err="1"/>
              <a:t>од</a:t>
            </a:r>
            <a:r>
              <a:rPr lang="pt-BR" dirty="0"/>
              <a:t> </a:t>
            </a:r>
            <a:r>
              <a:rPr lang="pt-BR" dirty="0" err="1"/>
              <a:t>уношења</a:t>
            </a:r>
            <a:r>
              <a:rPr lang="pt-BR" dirty="0"/>
              <a:t> </a:t>
            </a:r>
            <a:r>
              <a:rPr lang="pt-BR" dirty="0" err="1"/>
              <a:t>да</a:t>
            </a:r>
            <a:r>
              <a:rPr lang="pt-BR" dirty="0"/>
              <a:t> </a:t>
            </a:r>
            <a:r>
              <a:rPr lang="pt-BR" dirty="0" err="1"/>
              <a:t>би</a:t>
            </a:r>
            <a:r>
              <a:rPr lang="pt-BR" dirty="0"/>
              <a:t> </a:t>
            </a:r>
            <a:r>
              <a:rPr lang="pt-BR" dirty="0" err="1"/>
              <a:t>се</a:t>
            </a:r>
            <a:r>
              <a:rPr lang="pt-BR" dirty="0"/>
              <a:t> </a:t>
            </a:r>
            <a:r>
              <a:rPr lang="pt-BR" dirty="0" err="1"/>
              <a:t>показало</a:t>
            </a:r>
            <a:r>
              <a:rPr lang="pt-BR" dirty="0"/>
              <a:t> </a:t>
            </a:r>
            <a:r>
              <a:rPr lang="pt-BR" dirty="0" err="1"/>
              <a:t>дејство</a:t>
            </a:r>
            <a:endParaRPr lang="pt-BR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459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269968"/>
            <a:ext cx="5157787" cy="728421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Бисакодил</a:t>
            </a:r>
            <a:r>
              <a:rPr lang="en-US" dirty="0"/>
              <a:t> 5mg</a:t>
            </a:r>
          </a:p>
          <a:p>
            <a:r>
              <a:rPr lang="en-US" dirty="0" err="1"/>
              <a:t>гастрорезистента</a:t>
            </a:r>
            <a:r>
              <a:rPr lang="en-US" dirty="0"/>
              <a:t> </a:t>
            </a:r>
            <a:r>
              <a:rPr lang="en-US" dirty="0" err="1"/>
              <a:t>таблета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3471" y="1271268"/>
            <a:ext cx="5734104" cy="5196958"/>
          </a:xfrm>
        </p:spPr>
        <p:txBody>
          <a:bodyPr>
            <a:normAutofit lnSpcReduction="10000"/>
          </a:bodyPr>
          <a:lstStyle/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краткотрајн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терапиј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припрем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радиолошке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дијагностичке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хируршке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процедуре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захтевају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20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лерги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бисакодил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ru-RU" sz="1600" dirty="0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леус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опструкциј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кутн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обољења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стомака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укључујући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запаљење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слепог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акутне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запаљенске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болести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Губитак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велике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количине</a:t>
            </a:r>
            <a:r>
              <a:rPr lang="hr-HR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течност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и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јак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бол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стомаку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уз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то мука 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повраћа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ње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0"/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Н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е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узимати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дуже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5 дана</a:t>
            </a:r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Одрасли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деца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старија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година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: 1–2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таблете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(5-10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мг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Деца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узраста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4-10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година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: 1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таблета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(5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мг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Увече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уз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одговарајућу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количину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течности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никако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са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fi-FI" sz="1600" dirty="0" err="1">
                <a:latin typeface="Calibri" charset="0"/>
                <a:ea typeface="Calibri" charset="0"/>
                <a:cs typeface="Calibri" charset="0"/>
              </a:rPr>
              <a:t>млеком</a:t>
            </a:r>
            <a:r>
              <a:rPr lang="fi-FI" sz="1600" dirty="0">
                <a:latin typeface="Calibri" charset="0"/>
                <a:ea typeface="Calibri" charset="0"/>
                <a:cs typeface="Calibri" charset="0"/>
              </a:rPr>
              <a:t>!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marL="457200" lvl="1" indent="0">
              <a:buNone/>
            </a:pPr>
            <a:endParaRPr lang="hr-HR" sz="16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22222"/>
            <a:ext cx="5183188" cy="823912"/>
          </a:xfrm>
        </p:spPr>
        <p:txBody>
          <a:bodyPr>
            <a:normAutofit/>
          </a:bodyPr>
          <a:lstStyle/>
          <a:p>
            <a:r>
              <a:rPr lang="en-US" sz="1900" dirty="0" err="1"/>
              <a:t>Бисакодил</a:t>
            </a:r>
            <a:r>
              <a:rPr lang="en-US" sz="1900" dirty="0"/>
              <a:t> 10mg</a:t>
            </a:r>
          </a:p>
          <a:p>
            <a:r>
              <a:rPr lang="en-US" sz="1900" dirty="0" err="1"/>
              <a:t>супозиторија</a:t>
            </a:r>
            <a:endParaRPr lang="en-US" sz="19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179128"/>
            <a:ext cx="5761495" cy="5289098"/>
          </a:xfrm>
        </p:spPr>
        <p:txBody>
          <a:bodyPr>
            <a:normAutofit lnSpcReduction="10000"/>
          </a:bodyPr>
          <a:lstStyle/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Опстипација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–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краткотрајну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употребу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припреми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испитивања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операције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Олакшавање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пражњења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постоперативном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периоду</a:t>
            </a:r>
            <a:endParaRPr lang="hr-HR" sz="20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Контраиндикације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лерги</a:t>
            </a:r>
            <a:r>
              <a:rPr lang="hr-HR" sz="1600" dirty="0" err="1">
                <a:latin typeface="Calibri" charset="0"/>
                <a:ea typeface="Calibri" charset="0"/>
                <a:cs typeface="Calibri" charset="0"/>
              </a:rPr>
              <a:t>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бисакодил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Акутни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абдомен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нпр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илеус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акутни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апендицитис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др.)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Акутна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инфламаторна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обољења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Тешка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дехидрација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Аналне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фисуре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улцерозни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проктитис</a:t>
            </a:r>
            <a:endParaRPr lang="hr-HR" sz="1600" dirty="0">
              <a:latin typeface="Calibri" charset="0"/>
              <a:ea typeface="Calibri" charset="0"/>
              <a:cs typeface="Calibri" charset="0"/>
            </a:endParaRPr>
          </a:p>
          <a:p>
            <a:pPr lvl="0"/>
            <a:r>
              <a:rPr lang="hr-HR" sz="20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hr-HR" sz="20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Н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е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узимати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дуже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5 дана</a:t>
            </a:r>
            <a:r>
              <a:rPr lang="hr-HR" sz="1600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</a:p>
          <a:p>
            <a:pPr lvl="1"/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Одрасли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и деца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старија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10 година: 1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супозиторија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10 мг,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ујутру</a:t>
            </a:r>
            <a:endParaRPr lang="en-US" sz="1600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Код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старијих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особа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примењује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се доза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као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одрасле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осим</a:t>
            </a:r>
            <a:r>
              <a:rPr lang="bg-BG" sz="1600" dirty="0">
                <a:latin typeface="Calibri" charset="0"/>
                <a:ea typeface="Calibri" charset="0"/>
                <a:cs typeface="Calibri" charset="0"/>
              </a:rPr>
              <a:t> ако лекар не пропише </a:t>
            </a:r>
            <a:r>
              <a:rPr lang="bg-BG" sz="1600" dirty="0" err="1">
                <a:latin typeface="Calibri" charset="0"/>
                <a:ea typeface="Calibri" charset="0"/>
                <a:cs typeface="Calibri" charset="0"/>
              </a:rPr>
              <a:t>другачије</a:t>
            </a:r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506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27902"/>
            <a:ext cx="10515600" cy="55936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u="sng" dirty="0" err="1"/>
              <a:t>Глицерол</a:t>
            </a:r>
            <a:r>
              <a:rPr lang="en-US" sz="2600" u="sng" dirty="0"/>
              <a:t>, </a:t>
            </a:r>
            <a:r>
              <a:rPr lang="en-US" sz="2600" u="sng" dirty="0" err="1"/>
              <a:t>супозиторије</a:t>
            </a:r>
            <a:endParaRPr lang="en-US" sz="2600" u="sng" dirty="0"/>
          </a:p>
          <a:p>
            <a:pPr marL="0" indent="0">
              <a:buNone/>
            </a:pPr>
            <a:endParaRPr lang="en-US" sz="2600" u="sng" dirty="0"/>
          </a:p>
          <a:p>
            <a:r>
              <a:rPr lang="ru-RU" sz="2200" dirty="0" err="1"/>
              <a:t>Деловање</a:t>
            </a:r>
            <a:endParaRPr lang="hr-HR" sz="2200" dirty="0"/>
          </a:p>
          <a:p>
            <a:pPr lvl="1"/>
            <a:r>
              <a:rPr lang="ru-RU" sz="2200" dirty="0" err="1"/>
              <a:t>Делују</a:t>
            </a:r>
            <a:r>
              <a:rPr lang="ru-RU" sz="2200" dirty="0"/>
              <a:t> </a:t>
            </a:r>
            <a:r>
              <a:rPr lang="ru-RU" sz="2200" dirty="0" err="1"/>
              <a:t>локално</a:t>
            </a:r>
            <a:r>
              <a:rPr lang="ru-RU" sz="2200" dirty="0"/>
              <a:t> </a:t>
            </a:r>
            <a:r>
              <a:rPr lang="ru-RU" sz="2200" dirty="0" err="1"/>
              <a:t>лаксативно</a:t>
            </a:r>
            <a:endParaRPr lang="hr-HR" sz="2200" dirty="0"/>
          </a:p>
          <a:p>
            <a:pPr lvl="1"/>
            <a:r>
              <a:rPr lang="ru-RU" sz="2200" dirty="0" err="1"/>
              <a:t>Глицерол</a:t>
            </a:r>
            <a:r>
              <a:rPr lang="ru-RU" sz="2200" dirty="0"/>
              <a:t> у облику </a:t>
            </a:r>
            <a:r>
              <a:rPr lang="hr-HR" sz="2200" dirty="0" err="1"/>
              <a:t>супозиторија</a:t>
            </a:r>
            <a:r>
              <a:rPr lang="hr-HR" sz="2200" dirty="0"/>
              <a:t> </a:t>
            </a:r>
            <a:r>
              <a:rPr lang="ru-RU" sz="2200" dirty="0"/>
              <a:t>се </a:t>
            </a:r>
            <a:r>
              <a:rPr lang="ru-RU" sz="2200" dirty="0" err="1"/>
              <a:t>користи</a:t>
            </a:r>
            <a:r>
              <a:rPr lang="ru-RU" sz="2200" dirty="0"/>
              <a:t> </a:t>
            </a:r>
            <a:r>
              <a:rPr lang="ru-RU" sz="2200" dirty="0" err="1"/>
              <a:t>као</a:t>
            </a:r>
            <a:r>
              <a:rPr lang="ru-RU" sz="2200" dirty="0"/>
              <a:t> </a:t>
            </a:r>
            <a:r>
              <a:rPr lang="ru-RU" sz="2200" dirty="0" err="1"/>
              <a:t>клизно</a:t>
            </a:r>
            <a:r>
              <a:rPr lang="ru-RU" sz="2200" dirty="0"/>
              <a:t> средство </a:t>
            </a:r>
            <a:r>
              <a:rPr lang="ru-RU" sz="2200" dirty="0" err="1"/>
              <a:t>које</a:t>
            </a:r>
            <a:r>
              <a:rPr lang="ru-RU" sz="2200" dirty="0"/>
              <a:t> </a:t>
            </a:r>
            <a:r>
              <a:rPr lang="ru-RU" sz="2200" dirty="0" err="1"/>
              <a:t>олакшава</a:t>
            </a:r>
            <a:r>
              <a:rPr lang="ru-RU" sz="2200" dirty="0"/>
              <a:t>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, </a:t>
            </a:r>
            <a:r>
              <a:rPr lang="ru-RU" sz="2200" dirty="0" err="1"/>
              <a:t>повећава</a:t>
            </a:r>
            <a:r>
              <a:rPr lang="ru-RU" sz="2200" dirty="0"/>
              <a:t> </a:t>
            </a:r>
            <a:r>
              <a:rPr lang="ru-RU" sz="2200" dirty="0" err="1"/>
              <a:t>садржај</a:t>
            </a:r>
            <a:r>
              <a:rPr lang="ru-RU" sz="2200" dirty="0"/>
              <a:t> воде у </a:t>
            </a:r>
            <a:r>
              <a:rPr lang="ru-RU" sz="2200" dirty="0" err="1"/>
              <a:t>столици</a:t>
            </a:r>
            <a:r>
              <a:rPr lang="ru-RU" sz="2200" dirty="0"/>
              <a:t> </a:t>
            </a:r>
            <a:r>
              <a:rPr lang="ru-RU" sz="2200" dirty="0" err="1"/>
              <a:t>чиме</a:t>
            </a:r>
            <a:r>
              <a:rPr lang="ru-RU" sz="2200" dirty="0"/>
              <a:t> се </a:t>
            </a:r>
            <a:r>
              <a:rPr lang="ru-RU" sz="2200" dirty="0" err="1"/>
              <a:t>омекшава</a:t>
            </a:r>
            <a:r>
              <a:rPr lang="ru-RU" sz="2200" dirty="0"/>
              <a:t> и </a:t>
            </a:r>
            <a:r>
              <a:rPr lang="ru-RU" sz="2200" dirty="0" err="1"/>
              <a:t>олакшава</a:t>
            </a:r>
            <a:r>
              <a:rPr lang="ru-RU" sz="2200" dirty="0"/>
              <a:t>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. </a:t>
            </a:r>
            <a:r>
              <a:rPr lang="ru-RU" sz="2200" dirty="0" err="1"/>
              <a:t>Истовремено</a:t>
            </a:r>
            <a:r>
              <a:rPr lang="ru-RU" sz="2200" dirty="0"/>
              <a:t> </a:t>
            </a:r>
            <a:r>
              <a:rPr lang="ru-RU" sz="2200" dirty="0" err="1"/>
              <a:t>надражују</a:t>
            </a:r>
            <a:r>
              <a:rPr lang="ru-RU" sz="2200" dirty="0"/>
              <a:t> </a:t>
            </a:r>
            <a:r>
              <a:rPr lang="ru-RU" sz="2200" dirty="0" err="1"/>
              <a:t>слузницу</a:t>
            </a:r>
            <a:r>
              <a:rPr lang="ru-RU" sz="2200" dirty="0"/>
              <a:t> </a:t>
            </a:r>
            <a:r>
              <a:rPr lang="ru-RU" sz="2200" dirty="0" err="1"/>
              <a:t>ректума</a:t>
            </a:r>
            <a:r>
              <a:rPr lang="ru-RU" sz="2200" dirty="0"/>
              <a:t> </a:t>
            </a:r>
            <a:r>
              <a:rPr lang="ru-RU" sz="2200" dirty="0" err="1"/>
              <a:t>подстичући</a:t>
            </a:r>
            <a:r>
              <a:rPr lang="ru-RU" sz="2200" dirty="0"/>
              <a:t> </a:t>
            </a:r>
            <a:r>
              <a:rPr lang="ru-RU" sz="2200" dirty="0" err="1"/>
              <a:t>перисталтику</a:t>
            </a:r>
            <a:endParaRPr lang="bg-BG" sz="2200" dirty="0"/>
          </a:p>
          <a:p>
            <a:pPr lvl="0"/>
            <a:r>
              <a:rPr lang="hr-HR" sz="2200" dirty="0" err="1">
                <a:solidFill>
                  <a:prstClr val="black"/>
                </a:solidFill>
              </a:rPr>
              <a:t>Индикације</a:t>
            </a:r>
            <a:endParaRPr lang="hr-HR" sz="2200" dirty="0"/>
          </a:p>
          <a:p>
            <a:pPr lvl="1"/>
            <a:r>
              <a:rPr lang="ru-RU" sz="2200" dirty="0"/>
              <a:t>Лек </a:t>
            </a:r>
            <a:r>
              <a:rPr lang="ru-RU" sz="2200" dirty="0" err="1"/>
              <a:t>је</a:t>
            </a:r>
            <a:r>
              <a:rPr lang="ru-RU" sz="2200" dirty="0"/>
              <a:t> </a:t>
            </a:r>
            <a:r>
              <a:rPr lang="ru-RU" sz="2200" dirty="0" err="1"/>
              <a:t>намењен</a:t>
            </a:r>
            <a:r>
              <a:rPr lang="ru-RU" sz="2200" dirty="0"/>
              <a:t> за </a:t>
            </a:r>
            <a:r>
              <a:rPr lang="ru-RU" sz="2200" dirty="0" err="1"/>
              <a:t>ректалну</a:t>
            </a:r>
            <a:r>
              <a:rPr lang="ru-RU" sz="2200" dirty="0"/>
              <a:t> </a:t>
            </a:r>
            <a:r>
              <a:rPr lang="ru-RU" sz="2200" dirty="0" err="1"/>
              <a:t>примену</a:t>
            </a:r>
            <a:r>
              <a:rPr lang="ru-RU" sz="2200" dirty="0"/>
              <a:t>, по потреби код </a:t>
            </a:r>
            <a:r>
              <a:rPr lang="ru-RU" sz="2200" dirty="0" err="1"/>
              <a:t>опстипације</a:t>
            </a:r>
            <a:endParaRPr lang="hr-HR" sz="2200" dirty="0"/>
          </a:p>
          <a:p>
            <a:pPr lvl="1"/>
            <a:r>
              <a:rPr lang="ru-RU" sz="2200" dirty="0" err="1"/>
              <a:t>Употребљавају</a:t>
            </a:r>
            <a:r>
              <a:rPr lang="ru-RU" sz="2200" dirty="0"/>
              <a:t> се код </a:t>
            </a:r>
            <a:r>
              <a:rPr lang="ru-RU" sz="2200" dirty="0" err="1"/>
              <a:t>акутног</a:t>
            </a:r>
            <a:r>
              <a:rPr lang="ru-RU" sz="2200" dirty="0"/>
              <a:t> затвора, за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 пре </a:t>
            </a:r>
            <a:r>
              <a:rPr lang="ru-RU" sz="2200" dirty="0" err="1"/>
              <a:t>операција</a:t>
            </a:r>
            <a:r>
              <a:rPr lang="ru-RU" sz="2200" dirty="0"/>
              <a:t> и </a:t>
            </a:r>
            <a:r>
              <a:rPr lang="ru-RU" sz="2200" dirty="0" err="1"/>
              <a:t>дијагностичких</a:t>
            </a:r>
            <a:r>
              <a:rPr lang="ru-RU" sz="2200" dirty="0"/>
              <a:t> захвата и за </a:t>
            </a:r>
            <a:r>
              <a:rPr lang="ru-RU" sz="2200" dirty="0" err="1"/>
              <a:t>пражњење</a:t>
            </a:r>
            <a:r>
              <a:rPr lang="ru-RU" sz="2200" dirty="0"/>
              <a:t> </a:t>
            </a:r>
            <a:r>
              <a:rPr lang="ru-RU" sz="2200" dirty="0" err="1"/>
              <a:t>црева</a:t>
            </a:r>
            <a:r>
              <a:rPr lang="ru-RU" sz="2200" dirty="0"/>
              <a:t> </a:t>
            </a:r>
            <a:r>
              <a:rPr lang="ru-RU" sz="2200" dirty="0" err="1"/>
              <a:t>постоперативно</a:t>
            </a:r>
            <a:endParaRPr lang="hr-HR" sz="2200" dirty="0"/>
          </a:p>
          <a:p>
            <a:pPr lvl="0"/>
            <a:r>
              <a:rPr lang="hr-HR" sz="2200" dirty="0" err="1">
                <a:solidFill>
                  <a:prstClr val="black"/>
                </a:solidFill>
              </a:rPr>
              <a:t>Састав</a:t>
            </a:r>
            <a:endParaRPr lang="hr-HR" sz="2200" dirty="0"/>
          </a:p>
          <a:p>
            <a:pPr lvl="1"/>
            <a:r>
              <a:rPr lang="bg-BG" sz="2200" dirty="0"/>
              <a:t>1 доза </a:t>
            </a:r>
            <a:r>
              <a:rPr lang="bg-BG" sz="2200" dirty="0" err="1"/>
              <a:t>обликованог</a:t>
            </a:r>
            <a:r>
              <a:rPr lang="bg-BG" sz="2200" dirty="0"/>
              <a:t> лека </a:t>
            </a:r>
            <a:r>
              <a:rPr lang="bg-BG" sz="2200" dirty="0" err="1"/>
              <a:t>садржи</a:t>
            </a:r>
            <a:r>
              <a:rPr lang="bg-BG" sz="2200" dirty="0"/>
              <a:t>: </a:t>
            </a:r>
            <a:r>
              <a:rPr lang="bg-BG" sz="2200" dirty="0" err="1"/>
              <a:t>глицерол</a:t>
            </a:r>
            <a:r>
              <a:rPr lang="bg-BG" sz="2200" dirty="0"/>
              <a:t> 1,19г, </a:t>
            </a:r>
            <a:r>
              <a:rPr lang="bg-BG" sz="2200" dirty="0" err="1"/>
              <a:t>пречишћена</a:t>
            </a:r>
            <a:r>
              <a:rPr lang="bg-BG" sz="2200" dirty="0"/>
              <a:t> вода, желатина, </a:t>
            </a:r>
            <a:r>
              <a:rPr lang="bg-BG" sz="2200" dirty="0" err="1"/>
              <a:t>прашак</a:t>
            </a:r>
            <a:r>
              <a:rPr lang="bg-BG" sz="2200" dirty="0"/>
              <a:t> за </a:t>
            </a:r>
            <a:r>
              <a:rPr lang="bg-BG" sz="2200" dirty="0" err="1"/>
              <a:t>конзервисање</a:t>
            </a:r>
            <a:endParaRPr lang="en-US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6097" b="18049"/>
          <a:stretch/>
        </p:blipFill>
        <p:spPr>
          <a:xfrm>
            <a:off x="9658865" y="-6178"/>
            <a:ext cx="2533135" cy="166816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6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45251"/>
            <a:ext cx="10515600" cy="5650021"/>
          </a:xfrm>
        </p:spPr>
        <p:txBody>
          <a:bodyPr>
            <a:normAutofit/>
          </a:bodyPr>
          <a:lstStyle/>
          <a:p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None/>
            </a:pPr>
            <a:r>
              <a:rPr lang="hr-HR" sz="2400" u="sng" dirty="0" err="1">
                <a:latin typeface="Calibri" charset="0"/>
                <a:ea typeface="Calibri" charset="0"/>
                <a:cs typeface="Calibri" charset="0"/>
              </a:rPr>
              <a:t>Р</a:t>
            </a:r>
            <a:r>
              <a:rPr lang="uk-UA" sz="2400" u="sng" dirty="0" err="1">
                <a:latin typeface="Calibri" charset="0"/>
                <a:ea typeface="Calibri" charset="0"/>
                <a:cs typeface="Calibri" charset="0"/>
              </a:rPr>
              <a:t>ицинусово</a:t>
            </a:r>
            <a:r>
              <a:rPr lang="uk-UA" sz="2400" u="sn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sz="2400" u="sng" dirty="0" err="1">
                <a:latin typeface="Calibri" charset="0"/>
                <a:ea typeface="Calibri" charset="0"/>
                <a:cs typeface="Calibri" charset="0"/>
              </a:rPr>
              <a:t>уље</a:t>
            </a:r>
            <a:endParaRPr lang="hr-HR" sz="2400" u="sng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Оно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танком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под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дејством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липазе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ослобађа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рицинолску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киселину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која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делује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надражајно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на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неуроне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зиду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танког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Већ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после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2-3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часа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од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уношења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долази до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пражњења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танког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, уз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грчеве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чупање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трбуху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uk-UA" dirty="0">
                <a:latin typeface="Calibri" charset="0"/>
                <a:ea typeface="Calibri" charset="0"/>
                <a:cs typeface="Calibri" charset="0"/>
              </a:rPr>
              <a:t>Због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ових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нежељених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дејстава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рицинусово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уље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се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данас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ретко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uk-UA" dirty="0" err="1">
                <a:latin typeface="Calibri" charset="0"/>
                <a:ea typeface="Calibri" charset="0"/>
                <a:cs typeface="Calibri" charset="0"/>
              </a:rPr>
              <a:t>користи</a:t>
            </a:r>
            <a:r>
              <a:rPr lang="uk-UA" dirty="0">
                <a:latin typeface="Calibri" charset="0"/>
                <a:ea typeface="Calibri" charset="0"/>
                <a:cs typeface="Calibri" charset="0"/>
              </a:rPr>
              <a:t> </a:t>
            </a: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Надражајне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лаксативе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треба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користити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само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повремено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краткотрајно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јер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код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хроничне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примене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долази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до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оштећења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неурона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зиду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погоршања</a:t>
            </a:r>
            <a:r>
              <a:rPr lang="ru-RU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ru-RU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!</a:t>
            </a:r>
            <a:endParaRPr lang="ru-RU" dirty="0">
              <a:latin typeface="Calibri" charset="0"/>
              <a:ea typeface="Calibri" charset="0"/>
              <a:cs typeface="Calibri" charset="0"/>
            </a:endParaRPr>
          </a:p>
          <a:p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4770" t="2635" r="27527" b="6036"/>
          <a:stretch/>
        </p:blipFill>
        <p:spPr>
          <a:xfrm>
            <a:off x="9520998" y="377161"/>
            <a:ext cx="1149178" cy="195236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4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51886"/>
          </a:xfrm>
        </p:spPr>
        <p:txBody>
          <a:bodyPr>
            <a:normAutofit/>
          </a:bodyPr>
          <a:lstStyle/>
          <a:p>
            <a:r>
              <a:rPr lang="en-US" sz="3200" dirty="0" err="1"/>
              <a:t>Опстипација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6329" y="1321307"/>
            <a:ext cx="10058400" cy="4861283"/>
          </a:xfrm>
        </p:spPr>
        <p:txBody>
          <a:bodyPr>
            <a:normAutofit lnSpcReduction="10000"/>
          </a:bodyPr>
          <a:lstStyle/>
          <a:p>
            <a:r>
              <a:rPr lang="bg-BG" dirty="0"/>
              <a:t>О </a:t>
            </a:r>
            <a:r>
              <a:rPr lang="bg-BG" dirty="0" err="1"/>
              <a:t>опстипацији</a:t>
            </a:r>
            <a:r>
              <a:rPr lang="bg-BG" dirty="0"/>
              <a:t> </a:t>
            </a:r>
            <a:r>
              <a:rPr lang="bg-BG" dirty="0" err="1"/>
              <a:t>можемо</a:t>
            </a:r>
            <a:r>
              <a:rPr lang="bg-BG" dirty="0"/>
              <a:t> </a:t>
            </a:r>
            <a:r>
              <a:rPr lang="bg-BG" dirty="0" err="1"/>
              <a:t>говорити</a:t>
            </a:r>
            <a:r>
              <a:rPr lang="bg-BG" dirty="0"/>
              <a:t> </a:t>
            </a:r>
            <a:r>
              <a:rPr lang="bg-BG" dirty="0" err="1"/>
              <a:t>тек</a:t>
            </a:r>
            <a:r>
              <a:rPr lang="bg-BG" dirty="0"/>
              <a:t> </a:t>
            </a:r>
            <a:r>
              <a:rPr lang="bg-BG" dirty="0" err="1"/>
              <a:t>када</a:t>
            </a:r>
            <a:r>
              <a:rPr lang="bg-BG" dirty="0"/>
              <a:t> се </a:t>
            </a:r>
            <a:r>
              <a:rPr lang="bg-BG" dirty="0" err="1"/>
              <a:t>елиминација</a:t>
            </a:r>
            <a:r>
              <a:rPr lang="bg-BG" dirty="0"/>
              <a:t> </a:t>
            </a:r>
            <a:r>
              <a:rPr lang="bg-BG" dirty="0" err="1"/>
              <a:t>фецеса</a:t>
            </a:r>
            <a:r>
              <a:rPr lang="bg-BG" dirty="0"/>
              <a:t> </a:t>
            </a:r>
            <a:r>
              <a:rPr lang="bg-BG" dirty="0" err="1"/>
              <a:t>обавља</a:t>
            </a:r>
            <a:r>
              <a:rPr lang="bg-BG" dirty="0"/>
              <a:t> </a:t>
            </a:r>
            <a:r>
              <a:rPr lang="bg-BG" dirty="0" err="1"/>
              <a:t>ређе</a:t>
            </a:r>
            <a:r>
              <a:rPr lang="bg-BG" dirty="0"/>
              <a:t> него </a:t>
            </a:r>
            <a:r>
              <a:rPr lang="bg-BG" dirty="0" err="1"/>
              <a:t>сваког</a:t>
            </a:r>
            <a:r>
              <a:rPr lang="bg-BG" dirty="0"/>
              <a:t> </a:t>
            </a:r>
            <a:r>
              <a:rPr lang="bg-BG" dirty="0" err="1"/>
              <a:t>другог</a:t>
            </a:r>
            <a:r>
              <a:rPr lang="bg-BG" dirty="0"/>
              <a:t> дана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У</a:t>
            </a:r>
            <a:r>
              <a:rPr lang="bg-BG" dirty="0" err="1"/>
              <a:t>купна</a:t>
            </a:r>
            <a:r>
              <a:rPr lang="bg-BG" dirty="0"/>
              <a:t> </a:t>
            </a:r>
            <a:r>
              <a:rPr lang="bg-BG" dirty="0" err="1"/>
              <a:t>појав</a:t>
            </a:r>
            <a:r>
              <a:rPr lang="hr-HR" dirty="0" err="1"/>
              <a:t>а</a:t>
            </a:r>
            <a:r>
              <a:rPr lang="bg-BG" dirty="0"/>
              <a:t> у </a:t>
            </a:r>
            <a:r>
              <a:rPr lang="bg-BG" dirty="0" err="1"/>
              <a:t>популацији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око 30 </a:t>
            </a:r>
            <a:r>
              <a:rPr lang="bg-BG" dirty="0" err="1"/>
              <a:t>посто</a:t>
            </a:r>
            <a:r>
              <a:rPr lang="bg-BG" dirty="0"/>
              <a:t>, </a:t>
            </a:r>
            <a:r>
              <a:rPr lang="bg-BG" dirty="0" err="1"/>
              <a:t>учесталија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у жена и расте с</a:t>
            </a:r>
            <a:r>
              <a:rPr lang="hr-HR" dirty="0" err="1"/>
              <a:t>тарењем</a:t>
            </a:r>
            <a:endParaRPr lang="hr-HR" dirty="0"/>
          </a:p>
          <a:p>
            <a:endParaRPr lang="en-US" dirty="0"/>
          </a:p>
          <a:p>
            <a:r>
              <a:rPr lang="en-US" dirty="0" err="1"/>
              <a:t>Болест</a:t>
            </a:r>
            <a:r>
              <a:rPr lang="en-US" dirty="0"/>
              <a:t> </a:t>
            </a:r>
            <a:r>
              <a:rPr lang="en-US" dirty="0" err="1"/>
              <a:t>модерног</a:t>
            </a:r>
            <a:r>
              <a:rPr lang="en-US" dirty="0"/>
              <a:t> </a:t>
            </a:r>
            <a:r>
              <a:rPr lang="en-US" dirty="0" err="1"/>
              <a:t>доба</a:t>
            </a:r>
            <a:endParaRPr lang="en-US" dirty="0"/>
          </a:p>
          <a:p>
            <a:endParaRPr lang="en-US" dirty="0"/>
          </a:p>
          <a:p>
            <a:r>
              <a:rPr lang="hr-HR" dirty="0" err="1"/>
              <a:t>Д</a:t>
            </a:r>
            <a:r>
              <a:rPr lang="bg-BG" dirty="0" err="1"/>
              <a:t>анашњи</a:t>
            </a:r>
            <a:r>
              <a:rPr lang="bg-BG" dirty="0"/>
              <a:t> начин живота и рада </a:t>
            </a:r>
            <a:r>
              <a:rPr lang="bg-BG" dirty="0" err="1"/>
              <a:t>који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у </a:t>
            </a:r>
            <a:r>
              <a:rPr lang="bg-BG" dirty="0" err="1"/>
              <a:t>већини</a:t>
            </a:r>
            <a:r>
              <a:rPr lang="bg-BG" dirty="0"/>
              <a:t> </a:t>
            </a:r>
            <a:r>
              <a:rPr lang="bg-BG" dirty="0" err="1"/>
              <a:t>професија</a:t>
            </a:r>
            <a:r>
              <a:rPr lang="bg-BG" dirty="0"/>
              <a:t> везана за </a:t>
            </a:r>
            <a:r>
              <a:rPr lang="bg-BG" dirty="0" err="1"/>
              <a:t>седење</a:t>
            </a:r>
            <a:r>
              <a:rPr lang="bg-BG" dirty="0"/>
              <a:t> пред </a:t>
            </a:r>
            <a:r>
              <a:rPr lang="bg-BG" dirty="0" err="1"/>
              <a:t>рачунаром</a:t>
            </a:r>
            <a:r>
              <a:rPr lang="bg-BG" dirty="0"/>
              <a:t> </a:t>
            </a:r>
            <a:r>
              <a:rPr lang="bg-BG" dirty="0" err="1"/>
              <a:t>успорава</a:t>
            </a:r>
            <a:r>
              <a:rPr lang="bg-BG" dirty="0"/>
              <a:t> </a:t>
            </a:r>
            <a:r>
              <a:rPr lang="bg-BG" dirty="0" err="1"/>
              <a:t>перисталтику</a:t>
            </a:r>
            <a:r>
              <a:rPr lang="bg-BG" dirty="0"/>
              <a:t> (рад </a:t>
            </a:r>
            <a:r>
              <a:rPr lang="bg-BG" dirty="0" err="1"/>
              <a:t>црева</a:t>
            </a:r>
            <a:r>
              <a:rPr lang="bg-BG" dirty="0"/>
              <a:t>) и на </a:t>
            </a:r>
            <a:r>
              <a:rPr lang="bg-BG" dirty="0" err="1"/>
              <a:t>крају</a:t>
            </a:r>
            <a:r>
              <a:rPr lang="bg-BG" dirty="0"/>
              <a:t> доводи до затвора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Недовољна</a:t>
            </a:r>
            <a:r>
              <a:rPr lang="bg-BG" dirty="0"/>
              <a:t> физичка активност, </a:t>
            </a:r>
            <a:r>
              <a:rPr lang="bg-BG" dirty="0" err="1"/>
              <a:t>неуоброчена</a:t>
            </a:r>
            <a:r>
              <a:rPr lang="bg-BG" dirty="0"/>
              <a:t> и </a:t>
            </a:r>
            <a:r>
              <a:rPr lang="bg-BG" dirty="0" err="1"/>
              <a:t>неквалитетна</a:t>
            </a:r>
            <a:r>
              <a:rPr lang="bg-BG" dirty="0"/>
              <a:t> </a:t>
            </a:r>
            <a:r>
              <a:rPr lang="bg-BG" dirty="0" err="1"/>
              <a:t>исхрана</a:t>
            </a:r>
            <a:r>
              <a:rPr lang="bg-BG" dirty="0"/>
              <a:t> (</a:t>
            </a:r>
            <a:r>
              <a:rPr lang="bg-BG" dirty="0" err="1"/>
              <a:t>брза</a:t>
            </a:r>
            <a:r>
              <a:rPr lang="bg-BG" dirty="0"/>
              <a:t> храна </a:t>
            </a:r>
            <a:r>
              <a:rPr lang="bg-BG" dirty="0" err="1"/>
              <a:t>сиромашна</a:t>
            </a:r>
            <a:r>
              <a:rPr lang="bg-BG" dirty="0"/>
              <a:t> </a:t>
            </a:r>
            <a:r>
              <a:rPr lang="bg-BG" dirty="0" err="1"/>
              <a:t>житарицама</a:t>
            </a:r>
            <a:r>
              <a:rPr lang="bg-BG" dirty="0"/>
              <a:t> и </a:t>
            </a:r>
            <a:r>
              <a:rPr lang="bg-BG" dirty="0" err="1"/>
              <a:t>влакнима</a:t>
            </a:r>
            <a:r>
              <a:rPr lang="bg-BG" dirty="0"/>
              <a:t>) </a:t>
            </a:r>
            <a:r>
              <a:rPr lang="bg-BG" dirty="0" err="1"/>
              <a:t>су</a:t>
            </a:r>
            <a:r>
              <a:rPr lang="bg-BG" dirty="0"/>
              <a:t> добри </a:t>
            </a:r>
            <a:r>
              <a:rPr lang="bg-BG" dirty="0" err="1"/>
              <a:t>предуслови</a:t>
            </a:r>
            <a:r>
              <a:rPr lang="bg-BG" dirty="0"/>
              <a:t> за </a:t>
            </a:r>
            <a:r>
              <a:rPr lang="bg-BG" dirty="0" err="1"/>
              <a:t>успорено</a:t>
            </a:r>
            <a:r>
              <a:rPr lang="bg-BG" dirty="0"/>
              <a:t> </a:t>
            </a:r>
            <a:r>
              <a:rPr lang="bg-BG" dirty="0" err="1"/>
              <a:t>пролажење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у </a:t>
            </a:r>
            <a:r>
              <a:rPr lang="bg-BG" dirty="0" err="1"/>
              <a:t>цревном</a:t>
            </a:r>
            <a:r>
              <a:rPr lang="bg-BG" dirty="0"/>
              <a:t> </a:t>
            </a:r>
            <a:r>
              <a:rPr lang="bg-BG" dirty="0" err="1"/>
              <a:t>систему</a:t>
            </a:r>
            <a:r>
              <a:rPr lang="bg-BG" dirty="0"/>
              <a:t>.</a:t>
            </a:r>
            <a:endParaRPr lang="hr-HR" dirty="0"/>
          </a:p>
          <a:p>
            <a:endParaRPr lang="bg-BG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278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4. </a:t>
            </a:r>
            <a:r>
              <a:rPr lang="ru-RU" sz="3400" b="1" i="1" dirty="0" err="1"/>
              <a:t>Лаксанси</a:t>
            </a:r>
            <a:r>
              <a:rPr lang="ru-RU" sz="3400" b="1" i="1" dirty="0"/>
              <a:t> </a:t>
            </a:r>
            <a:r>
              <a:rPr lang="ru-RU" sz="3400" b="1" i="1" dirty="0" err="1"/>
              <a:t>који</a:t>
            </a:r>
            <a:r>
              <a:rPr lang="ru-RU" sz="3400" b="1" i="1" dirty="0"/>
              <a:t> </a:t>
            </a:r>
            <a:r>
              <a:rPr lang="ru-RU" sz="3400" b="1" i="1" dirty="0" err="1"/>
              <a:t>омекшавају</a:t>
            </a:r>
            <a:r>
              <a:rPr lang="ru-RU" sz="3400" b="1" i="1" dirty="0"/>
              <a:t> столицу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9889"/>
          </a:xfrm>
        </p:spPr>
        <p:txBody>
          <a:bodyPr/>
          <a:lstStyle/>
          <a:p>
            <a:r>
              <a:rPr lang="ru-RU" dirty="0" err="1"/>
              <a:t>Понекад</a:t>
            </a:r>
            <a:r>
              <a:rPr lang="ru-RU" dirty="0"/>
              <a:t> </a:t>
            </a:r>
            <a:r>
              <a:rPr lang="ru-RU" dirty="0" err="1"/>
              <a:t>је</a:t>
            </a:r>
            <a:r>
              <a:rPr lang="ru-RU" dirty="0"/>
              <a:t> потребно да столица буде </a:t>
            </a:r>
            <a:r>
              <a:rPr lang="ru-RU" dirty="0" err="1"/>
              <a:t>мекана</a:t>
            </a:r>
            <a:r>
              <a:rPr lang="ru-RU" dirty="0"/>
              <a:t> и </a:t>
            </a:r>
            <a:r>
              <a:rPr lang="ru-RU" dirty="0" err="1"/>
              <a:t>клизава</a:t>
            </a:r>
            <a:r>
              <a:rPr lang="ru-RU" dirty="0"/>
              <a:t> </a:t>
            </a:r>
            <a:r>
              <a:rPr lang="ru-RU" dirty="0" err="1"/>
              <a:t>како</a:t>
            </a:r>
            <a:r>
              <a:rPr lang="ru-RU" dirty="0"/>
              <a:t> би акт </a:t>
            </a:r>
            <a:r>
              <a:rPr lang="ru-RU" dirty="0" err="1"/>
              <a:t>дефекације</a:t>
            </a:r>
            <a:r>
              <a:rPr lang="ru-RU" dirty="0"/>
              <a:t> </a:t>
            </a:r>
            <a:r>
              <a:rPr lang="ru-RU" dirty="0" err="1"/>
              <a:t>био</a:t>
            </a:r>
            <a:r>
              <a:rPr lang="ru-RU" dirty="0"/>
              <a:t> </a:t>
            </a:r>
            <a:r>
              <a:rPr lang="ru-RU" dirty="0" err="1"/>
              <a:t>што</a:t>
            </a:r>
            <a:r>
              <a:rPr lang="ru-RU" dirty="0"/>
              <a:t> </a:t>
            </a:r>
            <a:r>
              <a:rPr lang="ru-RU" dirty="0" err="1"/>
              <a:t>лакши</a:t>
            </a:r>
            <a:endParaRPr lang="en-US" dirty="0"/>
          </a:p>
          <a:p>
            <a:r>
              <a:rPr lang="ru-RU" dirty="0" err="1"/>
              <a:t>Болна</a:t>
            </a:r>
            <a:r>
              <a:rPr lang="ru-RU" dirty="0"/>
              <a:t> </a:t>
            </a:r>
            <a:r>
              <a:rPr lang="ru-RU" dirty="0" err="1"/>
              <a:t>анална</a:t>
            </a:r>
            <a:r>
              <a:rPr lang="ru-RU" dirty="0"/>
              <a:t> </a:t>
            </a:r>
            <a:r>
              <a:rPr lang="ru-RU" dirty="0" err="1"/>
              <a:t>фисура</a:t>
            </a:r>
            <a:r>
              <a:rPr lang="ru-RU" dirty="0"/>
              <a:t>, </a:t>
            </a:r>
            <a:r>
              <a:rPr lang="ru-RU" dirty="0" err="1"/>
              <a:t>тромбозиран</a:t>
            </a:r>
            <a:r>
              <a:rPr lang="ru-RU" dirty="0"/>
              <a:t> </a:t>
            </a:r>
            <a:r>
              <a:rPr lang="ru-RU" dirty="0" err="1"/>
              <a:t>спољашњи</a:t>
            </a:r>
            <a:r>
              <a:rPr lang="ru-RU" dirty="0"/>
              <a:t> </a:t>
            </a:r>
            <a:r>
              <a:rPr lang="ru-RU" dirty="0" err="1"/>
              <a:t>хемороид</a:t>
            </a:r>
            <a:r>
              <a:rPr lang="ru-RU" dirty="0"/>
              <a:t> или </a:t>
            </a:r>
            <a:r>
              <a:rPr lang="ru-RU" dirty="0" err="1"/>
              <a:t>перинеални</a:t>
            </a:r>
            <a:r>
              <a:rPr lang="ru-RU" dirty="0"/>
              <a:t> </a:t>
            </a:r>
            <a:r>
              <a:rPr lang="ru-RU" dirty="0" err="1"/>
              <a:t>апсцес</a:t>
            </a:r>
            <a:r>
              <a:rPr lang="ru-RU" dirty="0"/>
              <a:t> </a:t>
            </a:r>
            <a:r>
              <a:rPr lang="ru-RU" dirty="0" err="1"/>
              <a:t>представљају</a:t>
            </a:r>
            <a:r>
              <a:rPr lang="ru-RU" dirty="0"/>
              <a:t> </a:t>
            </a:r>
            <a:r>
              <a:rPr lang="ru-RU" dirty="0" err="1"/>
              <a:t>таква</a:t>
            </a:r>
            <a:r>
              <a:rPr lang="ru-RU" dirty="0"/>
              <a:t> </a:t>
            </a:r>
            <a:r>
              <a:rPr lang="ru-RU" dirty="0" err="1"/>
              <a:t>стања</a:t>
            </a:r>
            <a:endParaRPr lang="en-US" dirty="0"/>
          </a:p>
          <a:p>
            <a:endParaRPr lang="en-US" dirty="0"/>
          </a:p>
          <a:p>
            <a:r>
              <a:rPr lang="ru-RU" dirty="0" err="1"/>
              <a:t>Омекшавање</a:t>
            </a:r>
            <a:r>
              <a:rPr lang="ru-RU" dirty="0"/>
              <a:t> столице се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постићи</a:t>
            </a:r>
            <a:r>
              <a:rPr lang="ru-RU" dirty="0"/>
              <a:t> </a:t>
            </a:r>
            <a:r>
              <a:rPr lang="ru-RU" b="1" dirty="0" err="1"/>
              <a:t>парафинским</a:t>
            </a:r>
            <a:r>
              <a:rPr lang="ru-RU" b="1" dirty="0"/>
              <a:t> </a:t>
            </a:r>
            <a:r>
              <a:rPr lang="ru-RU" b="1" dirty="0" err="1"/>
              <a:t>уљем</a:t>
            </a:r>
            <a:endParaRPr lang="en-US" dirty="0"/>
          </a:p>
          <a:p>
            <a:r>
              <a:rPr lang="ru-RU" dirty="0" err="1"/>
              <a:t>Хроничну</a:t>
            </a:r>
            <a:r>
              <a:rPr lang="ru-RU" dirty="0"/>
              <a:t> </a:t>
            </a:r>
            <a:r>
              <a:rPr lang="ru-RU" dirty="0" err="1"/>
              <a:t>примену</a:t>
            </a:r>
            <a:r>
              <a:rPr lang="ru-RU" dirty="0"/>
              <a:t> </a:t>
            </a:r>
            <a:r>
              <a:rPr lang="ru-RU" dirty="0" err="1"/>
              <a:t>парафинског</a:t>
            </a:r>
            <a:r>
              <a:rPr lang="ru-RU" dirty="0"/>
              <a:t> </a:t>
            </a:r>
            <a:r>
              <a:rPr lang="ru-RU" dirty="0" err="1"/>
              <a:t>уља</a:t>
            </a:r>
            <a:r>
              <a:rPr lang="ru-RU" dirty="0"/>
              <a:t> треба </a:t>
            </a:r>
            <a:r>
              <a:rPr lang="ru-RU" dirty="0" err="1"/>
              <a:t>избегавати</a:t>
            </a:r>
            <a:r>
              <a:rPr lang="ru-RU" dirty="0"/>
              <a:t> </a:t>
            </a:r>
            <a:r>
              <a:rPr lang="ru-RU" dirty="0" err="1"/>
              <a:t>јер</a:t>
            </a:r>
            <a:r>
              <a:rPr lang="ru-RU" dirty="0"/>
              <a:t> </a:t>
            </a:r>
            <a:r>
              <a:rPr lang="ru-RU" dirty="0" err="1"/>
              <a:t>његове</a:t>
            </a:r>
            <a:r>
              <a:rPr lang="ru-RU" dirty="0"/>
              <a:t> </a:t>
            </a:r>
            <a:r>
              <a:rPr lang="ru-RU" dirty="0" err="1"/>
              <a:t>капљице</a:t>
            </a:r>
            <a:r>
              <a:rPr lang="ru-RU" dirty="0"/>
              <a:t> </a:t>
            </a:r>
            <a:r>
              <a:rPr lang="ru-RU" dirty="0" err="1"/>
              <a:t>ипак</a:t>
            </a:r>
            <a:r>
              <a:rPr lang="ru-RU" dirty="0"/>
              <a:t> могу </a:t>
            </a:r>
            <a:r>
              <a:rPr lang="ru-RU" dirty="0" err="1"/>
              <a:t>продрети</a:t>
            </a:r>
            <a:r>
              <a:rPr lang="ru-RU" dirty="0"/>
              <a:t> у </a:t>
            </a:r>
            <a:r>
              <a:rPr lang="ru-RU" dirty="0" err="1"/>
              <a:t>зид</a:t>
            </a:r>
            <a:r>
              <a:rPr lang="ru-RU" dirty="0"/>
              <a:t> </a:t>
            </a:r>
            <a:r>
              <a:rPr lang="ru-RU" dirty="0" err="1"/>
              <a:t>црева</a:t>
            </a:r>
            <a:r>
              <a:rPr lang="ru-RU" dirty="0"/>
              <a:t> и </a:t>
            </a:r>
            <a:r>
              <a:rPr lang="ru-RU" dirty="0" err="1"/>
              <a:t>блокирати</a:t>
            </a:r>
            <a:r>
              <a:rPr lang="ru-RU" dirty="0"/>
              <a:t> </a:t>
            </a:r>
            <a:r>
              <a:rPr lang="ru-RU" dirty="0" err="1"/>
              <a:t>лимфне</a:t>
            </a:r>
            <a:r>
              <a:rPr lang="ru-RU" dirty="0"/>
              <a:t> </a:t>
            </a:r>
            <a:r>
              <a:rPr lang="ru-RU" dirty="0" err="1"/>
              <a:t>путеве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86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8971" y="1077368"/>
            <a:ext cx="10515600" cy="5560541"/>
          </a:xfrm>
        </p:spPr>
        <p:txBody>
          <a:bodyPr>
            <a:normAutofit/>
          </a:bodyPr>
          <a:lstStyle/>
          <a:p>
            <a:r>
              <a:rPr lang="bg-BG" dirty="0" err="1"/>
              <a:t>Уместо</a:t>
            </a:r>
            <a:r>
              <a:rPr lang="bg-BG" dirty="0"/>
              <a:t> </a:t>
            </a:r>
            <a:r>
              <a:rPr lang="bg-BG" dirty="0" err="1"/>
              <a:t>парафинског</a:t>
            </a:r>
            <a:r>
              <a:rPr lang="bg-BG" dirty="0"/>
              <a:t> </a:t>
            </a:r>
            <a:r>
              <a:rPr lang="bg-BG" dirty="0" err="1"/>
              <a:t>уља</a:t>
            </a:r>
            <a:r>
              <a:rPr lang="bg-BG" dirty="0"/>
              <a:t> за </a:t>
            </a:r>
            <a:r>
              <a:rPr lang="bg-BG" dirty="0" err="1"/>
              <a:t>омекшавање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 се </a:t>
            </a:r>
            <a:r>
              <a:rPr lang="bg-BG" dirty="0" err="1"/>
              <a:t>могу</a:t>
            </a:r>
            <a:r>
              <a:rPr lang="bg-BG" dirty="0"/>
              <a:t> </a:t>
            </a:r>
            <a:r>
              <a:rPr lang="bg-BG" dirty="0" err="1"/>
              <a:t>користити</a:t>
            </a:r>
            <a:r>
              <a:rPr lang="bg-BG" dirty="0"/>
              <a:t> </a:t>
            </a:r>
            <a:r>
              <a:rPr lang="bg-BG" b="1" dirty="0" err="1"/>
              <a:t>детерџенти</a:t>
            </a:r>
            <a:r>
              <a:rPr lang="bg-BG" b="1" dirty="0"/>
              <a:t> </a:t>
            </a:r>
            <a:r>
              <a:rPr lang="bg-BG" dirty="0"/>
              <a:t>(</a:t>
            </a:r>
            <a:r>
              <a:rPr lang="bg-BG" dirty="0" err="1"/>
              <a:t>површински</a:t>
            </a:r>
            <a:r>
              <a:rPr lang="bg-BG" dirty="0"/>
              <a:t> </a:t>
            </a:r>
            <a:r>
              <a:rPr lang="bg-BG" dirty="0" err="1"/>
              <a:t>активне</a:t>
            </a:r>
            <a:r>
              <a:rPr lang="bg-BG" dirty="0"/>
              <a:t> </a:t>
            </a:r>
            <a:r>
              <a:rPr lang="bg-BG" dirty="0" err="1"/>
              <a:t>материје</a:t>
            </a:r>
            <a:r>
              <a:rPr lang="bg-BG" dirty="0"/>
              <a:t>)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калцијум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r>
              <a:rPr lang="bg-BG" dirty="0"/>
              <a:t>,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калијум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r>
              <a:rPr lang="bg-BG" dirty="0"/>
              <a:t> и </a:t>
            </a:r>
            <a:r>
              <a:rPr lang="bg-BG" dirty="0" err="1"/>
              <a:t>докусат</a:t>
            </a:r>
            <a:r>
              <a:rPr lang="bg-BG" dirty="0"/>
              <a:t> </a:t>
            </a:r>
            <a:r>
              <a:rPr lang="bg-BG" dirty="0" err="1"/>
              <a:t>диоктил</a:t>
            </a:r>
            <a:r>
              <a:rPr lang="bg-BG" dirty="0"/>
              <a:t> </a:t>
            </a:r>
            <a:r>
              <a:rPr lang="bg-BG" dirty="0" err="1"/>
              <a:t>натријум</a:t>
            </a:r>
            <a:r>
              <a:rPr lang="bg-BG" dirty="0"/>
              <a:t> </a:t>
            </a:r>
            <a:r>
              <a:rPr lang="bg-BG" dirty="0" err="1"/>
              <a:t>сулфосукцинат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С</a:t>
            </a:r>
            <a:r>
              <a:rPr lang="bg-BG" dirty="0" err="1"/>
              <a:t>мањују</a:t>
            </a:r>
            <a:r>
              <a:rPr lang="bg-BG" dirty="0"/>
              <a:t> </a:t>
            </a:r>
            <a:r>
              <a:rPr lang="bg-BG" dirty="0" err="1"/>
              <a:t>површински</a:t>
            </a:r>
            <a:r>
              <a:rPr lang="bg-BG" dirty="0"/>
              <a:t> </a:t>
            </a:r>
            <a:r>
              <a:rPr lang="bg-BG" dirty="0" err="1"/>
              <a:t>напон</a:t>
            </a:r>
            <a:r>
              <a:rPr lang="bg-BG" dirty="0"/>
              <a:t> </a:t>
            </a:r>
            <a:r>
              <a:rPr lang="bg-BG" dirty="0" err="1"/>
              <a:t>воде</a:t>
            </a:r>
            <a:r>
              <a:rPr lang="bg-BG" dirty="0"/>
              <a:t> и </a:t>
            </a:r>
            <a:r>
              <a:rPr lang="bg-BG" dirty="0" err="1"/>
              <a:t>омогућавају</a:t>
            </a:r>
            <a:r>
              <a:rPr lang="bg-BG" dirty="0"/>
              <a:t> </a:t>
            </a:r>
            <a:r>
              <a:rPr lang="bg-BG" dirty="0" err="1"/>
              <a:t>натапање</a:t>
            </a:r>
            <a:r>
              <a:rPr lang="bg-BG" dirty="0"/>
              <a:t> и </a:t>
            </a:r>
            <a:r>
              <a:rPr lang="bg-BG" dirty="0" err="1"/>
              <a:t>размекшавање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колона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Делују</a:t>
            </a:r>
            <a:r>
              <a:rPr lang="bg-BG" dirty="0"/>
              <a:t> после 1-2 дана, и </a:t>
            </a:r>
            <a:r>
              <a:rPr lang="bg-BG" dirty="0" err="1"/>
              <a:t>најбоље</a:t>
            </a:r>
            <a:r>
              <a:rPr lang="bg-BG" dirty="0"/>
              <a:t> их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применити</a:t>
            </a:r>
            <a:r>
              <a:rPr lang="bg-BG" dirty="0"/>
              <a:t> </a:t>
            </a:r>
            <a:r>
              <a:rPr lang="bg-BG" dirty="0" err="1"/>
              <a:t>ректалним</a:t>
            </a:r>
            <a:r>
              <a:rPr lang="bg-BG" dirty="0"/>
              <a:t> </a:t>
            </a:r>
            <a:r>
              <a:rPr lang="bg-BG" dirty="0" err="1"/>
              <a:t>путем</a:t>
            </a:r>
            <a:endParaRPr lang="hr-HR" dirty="0"/>
          </a:p>
          <a:p>
            <a:endParaRPr lang="hr-HR" dirty="0"/>
          </a:p>
          <a:p>
            <a:r>
              <a:rPr lang="bg-BG" dirty="0"/>
              <a:t>Ако се </a:t>
            </a:r>
            <a:r>
              <a:rPr lang="bg-BG" dirty="0" err="1"/>
              <a:t>примењују</a:t>
            </a:r>
            <a:r>
              <a:rPr lang="bg-BG" dirty="0"/>
              <a:t> орално, </a:t>
            </a:r>
            <a:r>
              <a:rPr lang="bg-BG" dirty="0" err="1"/>
              <a:t>могу</a:t>
            </a:r>
            <a:r>
              <a:rPr lang="bg-BG" dirty="0"/>
              <a:t> се </a:t>
            </a:r>
            <a:r>
              <a:rPr lang="bg-BG" dirty="0" err="1"/>
              <a:t>апсорбовати</a:t>
            </a:r>
            <a:r>
              <a:rPr lang="bg-BG" dirty="0"/>
              <a:t> и </a:t>
            </a:r>
            <a:r>
              <a:rPr lang="bg-BG" dirty="0" err="1"/>
              <a:t>деловати</a:t>
            </a:r>
            <a:r>
              <a:rPr lang="bg-BG" dirty="0"/>
              <a:t> токсично на </a:t>
            </a:r>
            <a:r>
              <a:rPr lang="bg-BG" dirty="0" err="1"/>
              <a:t>јетру</a:t>
            </a:r>
            <a:r>
              <a:rPr lang="bg-BG" dirty="0"/>
              <a:t>. 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1701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5. </a:t>
            </a:r>
            <a:r>
              <a:rPr lang="ru-RU" sz="3400" b="1" i="1" dirty="0" err="1"/>
              <a:t>Изоосмотски</a:t>
            </a:r>
            <a:r>
              <a:rPr lang="ru-RU" sz="3400" b="1" i="1" dirty="0"/>
              <a:t> раствори за </a:t>
            </a:r>
            <a:r>
              <a:rPr lang="ru-RU" sz="3400" b="1" i="1" dirty="0" err="1"/>
              <a:t>испирање</a:t>
            </a:r>
            <a:r>
              <a:rPr lang="ru-RU" sz="3400" b="1" i="1" dirty="0"/>
              <a:t> </a:t>
            </a:r>
            <a:r>
              <a:rPr lang="ru-RU" sz="3400" b="1" i="1" dirty="0" err="1"/>
              <a:t>дебелог</a:t>
            </a:r>
            <a:r>
              <a:rPr lang="ru-RU" sz="3400" b="1" i="1" dirty="0"/>
              <a:t> </a:t>
            </a:r>
            <a:r>
              <a:rPr lang="ru-RU" sz="3400" b="1" i="1" dirty="0" err="1"/>
              <a:t>црева</a:t>
            </a:r>
            <a:r>
              <a:rPr lang="ru-RU" sz="3400" b="1" i="1" dirty="0"/>
              <a:t>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48" y="1880171"/>
            <a:ext cx="10515600" cy="4575175"/>
          </a:xfrm>
        </p:spPr>
        <p:txBody>
          <a:bodyPr>
            <a:normAutofit/>
          </a:bodyPr>
          <a:lstStyle/>
          <a:p>
            <a:r>
              <a:rPr lang="hr-HR" dirty="0" err="1"/>
              <a:t>Раствори</a:t>
            </a:r>
            <a:r>
              <a:rPr lang="hr-HR" dirty="0"/>
              <a:t> </a:t>
            </a:r>
            <a:r>
              <a:rPr lang="hr-HR" dirty="0" err="1"/>
              <a:t>који</a:t>
            </a:r>
            <a:r>
              <a:rPr lang="hr-HR" dirty="0"/>
              <a:t> </a:t>
            </a:r>
            <a:r>
              <a:rPr lang="hr-HR" dirty="0" err="1"/>
              <a:t>се</a:t>
            </a:r>
            <a:r>
              <a:rPr lang="hr-HR" dirty="0"/>
              <a:t> </a:t>
            </a:r>
            <a:r>
              <a:rPr lang="hr-HR" dirty="0" err="1"/>
              <a:t>уносе</a:t>
            </a:r>
            <a:r>
              <a:rPr lang="hr-HR" dirty="0"/>
              <a:t> </a:t>
            </a:r>
            <a:r>
              <a:rPr lang="hr-HR" dirty="0" err="1"/>
              <a:t>орално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Пацијент</a:t>
            </a:r>
            <a:r>
              <a:rPr lang="bg-BG" dirty="0"/>
              <a:t> мора да </a:t>
            </a:r>
            <a:r>
              <a:rPr lang="bg-BG" dirty="0" err="1"/>
              <a:t>попије</a:t>
            </a:r>
            <a:r>
              <a:rPr lang="bg-BG" dirty="0"/>
              <a:t> 4 литра </a:t>
            </a:r>
            <a:r>
              <a:rPr lang="bg-BG" dirty="0" err="1"/>
              <a:t>таквог</a:t>
            </a:r>
            <a:r>
              <a:rPr lang="bg-BG" dirty="0"/>
              <a:t> </a:t>
            </a:r>
            <a:r>
              <a:rPr lang="bg-BG" dirty="0" err="1"/>
              <a:t>раствора</a:t>
            </a:r>
            <a:r>
              <a:rPr lang="bg-BG" dirty="0"/>
              <a:t> за 2-4 часа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Убрзо</a:t>
            </a:r>
            <a:r>
              <a:rPr lang="bg-BG" dirty="0"/>
              <a:t> </a:t>
            </a:r>
            <a:r>
              <a:rPr lang="bg-BG" dirty="0" err="1"/>
              <a:t>следе</a:t>
            </a:r>
            <a:r>
              <a:rPr lang="bg-BG" dirty="0"/>
              <a:t> </a:t>
            </a:r>
            <a:r>
              <a:rPr lang="bg-BG" dirty="0" err="1"/>
              <a:t>течне</a:t>
            </a:r>
            <a:r>
              <a:rPr lang="bg-BG" dirty="0"/>
              <a:t> </a:t>
            </a:r>
            <a:r>
              <a:rPr lang="bg-BG" dirty="0" err="1"/>
              <a:t>столице</a:t>
            </a:r>
            <a:r>
              <a:rPr lang="bg-BG" dirty="0"/>
              <a:t>, </a:t>
            </a:r>
            <a:r>
              <a:rPr lang="bg-BG" dirty="0" err="1"/>
              <a:t>које</a:t>
            </a:r>
            <a:r>
              <a:rPr lang="bg-BG" dirty="0"/>
              <a:t> се </a:t>
            </a:r>
            <a:r>
              <a:rPr lang="bg-BG" dirty="0" err="1"/>
              <a:t>прекидају</a:t>
            </a:r>
            <a:r>
              <a:rPr lang="bg-BG" dirty="0"/>
              <a:t> </a:t>
            </a:r>
            <a:r>
              <a:rPr lang="bg-BG" dirty="0" err="1"/>
              <a:t>када</a:t>
            </a:r>
            <a:r>
              <a:rPr lang="bg-BG" dirty="0"/>
              <a:t> се </a:t>
            </a:r>
            <a:r>
              <a:rPr lang="bg-BG" dirty="0" err="1"/>
              <a:t>цела</a:t>
            </a:r>
            <a:r>
              <a:rPr lang="bg-BG" dirty="0"/>
              <a:t> течност </a:t>
            </a:r>
            <a:r>
              <a:rPr lang="bg-BG" dirty="0" err="1"/>
              <a:t>која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попијена</a:t>
            </a:r>
            <a:r>
              <a:rPr lang="bg-BG" dirty="0"/>
              <a:t> </a:t>
            </a:r>
            <a:r>
              <a:rPr lang="bg-BG" dirty="0" err="1"/>
              <a:t>избаци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Састојци</a:t>
            </a:r>
            <a:r>
              <a:rPr lang="bg-BG" dirty="0"/>
              <a:t> течности се не </a:t>
            </a:r>
            <a:r>
              <a:rPr lang="bg-BG" dirty="0" err="1"/>
              <a:t>апсорбују</a:t>
            </a:r>
            <a:r>
              <a:rPr lang="bg-BG" dirty="0"/>
              <a:t> у </a:t>
            </a:r>
            <a:r>
              <a:rPr lang="bg-BG" dirty="0" err="1"/>
              <a:t>значајној</a:t>
            </a:r>
            <a:r>
              <a:rPr lang="bg-BG" dirty="0"/>
              <a:t> мери, па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ово</a:t>
            </a:r>
            <a:r>
              <a:rPr lang="bg-BG" dirty="0"/>
              <a:t> </a:t>
            </a:r>
            <a:r>
              <a:rPr lang="bg-BG" dirty="0" err="1"/>
              <a:t>данас</a:t>
            </a:r>
            <a:r>
              <a:rPr lang="bg-BG" dirty="0"/>
              <a:t> </a:t>
            </a:r>
            <a:r>
              <a:rPr lang="bg-BG" dirty="0" err="1"/>
              <a:t>најефикаснији</a:t>
            </a:r>
            <a:r>
              <a:rPr lang="bg-BG" dirty="0"/>
              <a:t> начин за </a:t>
            </a:r>
            <a:r>
              <a:rPr lang="bg-BG" dirty="0" err="1"/>
              <a:t>припрему</a:t>
            </a:r>
            <a:r>
              <a:rPr lang="bg-BG" dirty="0"/>
              <a:t> </a:t>
            </a:r>
            <a:r>
              <a:rPr lang="bg-BG" dirty="0" err="1"/>
              <a:t>дебелог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за </a:t>
            </a:r>
            <a:r>
              <a:rPr lang="bg-BG" dirty="0" err="1"/>
              <a:t>операцију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38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0"/>
            <a:ext cx="10058400" cy="1163782"/>
          </a:xfrm>
        </p:spPr>
        <p:txBody>
          <a:bodyPr>
            <a:normAutofit/>
          </a:bodyPr>
          <a:lstStyle/>
          <a:p>
            <a:r>
              <a:rPr lang="en-US" sz="2200" b="1" dirty="0" err="1">
                <a:latin typeface="Calibri" charset="0"/>
                <a:ea typeface="Calibri" charset="0"/>
                <a:cs typeface="Calibri" charset="0"/>
              </a:rPr>
              <a:t>Fortrans</a:t>
            </a: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® ; </a:t>
            </a:r>
            <a:r>
              <a:rPr lang="bg-BG" sz="2200" b="1" dirty="0" err="1">
                <a:latin typeface="Calibri" charset="0"/>
                <a:ea typeface="Calibri" charset="0"/>
                <a:cs typeface="Calibri" charset="0"/>
              </a:rPr>
              <a:t>прашак</a:t>
            </a:r>
            <a:r>
              <a:rPr lang="bg-BG" sz="2200" b="1" dirty="0">
                <a:latin typeface="Calibri" charset="0"/>
                <a:ea typeface="Calibri" charset="0"/>
                <a:cs typeface="Calibri" charset="0"/>
              </a:rPr>
              <a:t> за орални </a:t>
            </a:r>
            <a:r>
              <a:rPr lang="bg-BG" sz="2200" b="1" dirty="0" err="1">
                <a:latin typeface="Calibri" charset="0"/>
                <a:ea typeface="Calibri" charset="0"/>
                <a:cs typeface="Calibri" charset="0"/>
              </a:rPr>
              <a:t>раствор</a:t>
            </a:r>
            <a:r>
              <a:rPr lang="bg-BG" sz="2200" b="1" dirty="0">
                <a:latin typeface="Calibri" charset="0"/>
                <a:ea typeface="Calibri" charset="0"/>
                <a:cs typeface="Calibri" charset="0"/>
              </a:rPr>
              <a:t> </a:t>
            </a:r>
            <a:br>
              <a:rPr lang="en-US" sz="2200" b="1" dirty="0">
                <a:latin typeface="Calibri" charset="0"/>
                <a:ea typeface="Calibri" charset="0"/>
                <a:cs typeface="Calibri" charset="0"/>
              </a:rPr>
            </a:b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INN: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макрогол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-хлорид,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калијум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-хлорид,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натријум-хидрогенкарбонат</a:t>
            </a:r>
            <a:r>
              <a:rPr lang="ru-RU" sz="2200" b="1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ru-RU" sz="2200" b="1" dirty="0" err="1">
                <a:latin typeface="Calibri" charset="0"/>
                <a:ea typeface="Calibri" charset="0"/>
                <a:cs typeface="Calibri" charset="0"/>
              </a:rPr>
              <a:t>натријум-сулфат</a:t>
            </a:r>
            <a:r>
              <a:rPr lang="hr-HR" sz="2200" b="1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en-US" sz="2200" b="1" dirty="0">
                <a:latin typeface="Calibri" charset="0"/>
                <a:ea typeface="Calibri" charset="0"/>
                <a:cs typeface="Calibri" charset="0"/>
              </a:rPr>
              <a:t>64 g + 1,46 g + 0,75 g + 1,68 g + 5,7 g</a:t>
            </a:r>
            <a:r>
              <a:rPr lang="hr-HR" sz="2200" b="1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en-US" sz="2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23</a:t>
            </a:fld>
            <a:endParaRPr lang="en-US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44568" y="1042059"/>
            <a:ext cx="11406640" cy="5323115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Индикације</a:t>
            </a:r>
            <a:endParaRPr lang="en-US" sz="18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припреме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пацијената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операцију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припреме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пацијената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дијагностичке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процедуре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укључују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ректални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преглед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радиолошки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прегледи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ендоскопија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Контрандикације</a:t>
            </a:r>
            <a:endParaRPr lang="en-US" sz="1800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нарушено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опште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стање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дехидратација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срчана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инсуфицијенција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узнапредовали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карцином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тешко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обољење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последицу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има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фрагилност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слузокоже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склоност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илеусу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опструкцији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преосетљивост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на било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састојак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лека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п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ерфорациј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дигестивног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тракта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ризик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перфорације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д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еца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испод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15 година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такође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употребљавају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Fortrans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®</a:t>
            </a:r>
          </a:p>
          <a:p>
            <a:pPr marL="342900" indent="-342900">
              <a:buFont typeface="Arial" charset="0"/>
              <a:buChar char="•"/>
            </a:pPr>
            <a:r>
              <a:rPr lang="en-US" sz="1800" dirty="0" err="1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Дозирање</a:t>
            </a:r>
            <a:endParaRPr lang="en-US" sz="1800" dirty="0">
              <a:latin typeface="Calibri" charset="0"/>
              <a:ea typeface="Calibri" charset="0"/>
              <a:cs typeface="Calibri" charset="0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bg-BG" dirty="0">
                <a:latin typeface="Calibri" charset="0"/>
                <a:ea typeface="Calibri" charset="0"/>
                <a:cs typeface="Calibri" charset="0"/>
              </a:rPr>
              <a:t>ЛЕК ЈЕ НАМЕЊЕН ИСКЉУЧИВО ОДРАСЛИМА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! </a:t>
            </a:r>
          </a:p>
          <a:p>
            <a:pPr marL="800100" lvl="1" indent="-342900">
              <a:buFont typeface="Arial" charset="0"/>
              <a:buChar char="•"/>
            </a:pP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Садржај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сваке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кесице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треба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једном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литру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. По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додавању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прашка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одмереној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запремини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меша се до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потпуног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растварања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прашка.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може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попије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појединачна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доза или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виду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две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подељене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дозе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обезбеђујући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узме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укупна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количина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просеку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3-4 литра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раствора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зависности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телесне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масе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пацијента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9642" y="3627912"/>
            <a:ext cx="1220086" cy="176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41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Дијареја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895" y="1916871"/>
            <a:ext cx="10924673" cy="4050792"/>
          </a:xfrm>
        </p:spPr>
        <p:txBody>
          <a:bodyPr/>
          <a:lstStyle/>
          <a:p>
            <a:r>
              <a:rPr lang="sr-RS" dirty="0"/>
              <a:t>Дијареја је најчешћи акутни и чест клинички синдром, </a:t>
            </a:r>
            <a:r>
              <a:rPr lang="sr-Cyrl-RS" dirty="0"/>
              <a:t>углавном </a:t>
            </a:r>
            <a:r>
              <a:rPr lang="sr-RS" dirty="0"/>
              <a:t>инфективне природе</a:t>
            </a:r>
            <a:endParaRPr lang="sr-Cyrl-RS" dirty="0"/>
          </a:p>
          <a:p>
            <a:r>
              <a:rPr lang="sr-RS" dirty="0"/>
              <a:t>Дефинише се као промена столице услед повећања течности у њој, при чему столица постаје учестала или воденаста</a:t>
            </a:r>
            <a:endParaRPr lang="sr-Cyrl-RS" dirty="0"/>
          </a:p>
          <a:p>
            <a:r>
              <a:rPr lang="sr-RS" dirty="0"/>
              <a:t>Акутна дијареја, било да је проузрокована бактеријама или вирусима, се најчешће завршава сама од себе, пошто се проузроковачи елиминишу столицом. </a:t>
            </a:r>
          </a:p>
          <a:p>
            <a:r>
              <a:rPr lang="sr-Cyrl-RS" dirty="0"/>
              <a:t>Акутна дијареја (више од три воденасте столице дневно), изузетно честа и нема неки уобичајени третман, код дијареје у трајању више од неколико дана обавезан је одлазак код лекара</a:t>
            </a:r>
          </a:p>
          <a:p>
            <a:r>
              <a:rPr lang="sr-Cyrl-RS" dirty="0"/>
              <a:t>Хронична дијареја која траје четири или више недеља може бити знак озбиљнијег здравственог проблема.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4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31976-8174-1C43-97A7-61A328633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465863"/>
          </a:xfrm>
        </p:spPr>
        <p:txBody>
          <a:bodyPr>
            <a:normAutofit fontScale="90000"/>
          </a:bodyPr>
          <a:lstStyle/>
          <a:p>
            <a:r>
              <a:rPr lang="sr-Cyrl-RS" sz="3600" dirty="0"/>
              <a:t>Узроци</a:t>
            </a:r>
            <a:r>
              <a:rPr lang="sr-Cyrl-RS" sz="3200" dirty="0"/>
              <a:t> 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6C8B1-D339-A249-AAF4-10AFFEBF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37" y="950493"/>
            <a:ext cx="11405937" cy="5422875"/>
          </a:xfrm>
        </p:spPr>
        <p:txBody>
          <a:bodyPr>
            <a:noAutofit/>
          </a:bodyPr>
          <a:lstStyle/>
          <a:p>
            <a:r>
              <a:rPr lang="sr-Cyrl-RS" sz="2200" b="1" dirty="0">
                <a:latin typeface="Calibri" panose="020F0502020204030204" pitchFamily="34" charset="0"/>
                <a:cs typeface="Calibri" panose="020F0502020204030204" pitchFamily="34" charset="0"/>
              </a:rPr>
              <a:t>Акутна дијареја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краће од 2 недеље</a:t>
            </a:r>
          </a:p>
          <a:p>
            <a:pPr lvl="1"/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Инфективни агенси: вируси, бактерије, паразити) често удружени са повишеном телесном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темепарутом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повраћањем и болом у трбуху. Инфекција се преноси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фекооралним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 путем од оболелих, затим путем  и воде. </a:t>
            </a:r>
          </a:p>
          <a:p>
            <a:pPr lvl="1"/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Неинфективни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 узрочници: код употребе медикамената, антибиотици,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антиаритмици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антиреуматици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антидепресиви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орални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антихипергликемици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антациди…</a:t>
            </a:r>
          </a:p>
          <a:p>
            <a:r>
              <a:rPr lang="sr-Cyrl-RS" sz="2200" b="1" dirty="0">
                <a:latin typeface="Calibri" panose="020F0502020204030204" pitchFamily="34" charset="0"/>
                <a:cs typeface="Calibri" panose="020F0502020204030204" pitchFamily="34" charset="0"/>
              </a:rPr>
              <a:t>Упорна дијареја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: 2–4 недеље</a:t>
            </a:r>
          </a:p>
          <a:p>
            <a:r>
              <a:rPr lang="sr-Cyrl-RS" sz="2200" b="1" dirty="0">
                <a:latin typeface="Calibri" panose="020F0502020204030204" pitchFamily="34" charset="0"/>
                <a:cs typeface="Calibri" panose="020F0502020204030204" pitchFamily="34" charset="0"/>
              </a:rPr>
              <a:t>Хронична дијареја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: 4 недеље и дуже</a:t>
            </a:r>
          </a:p>
          <a:p>
            <a:pPr lvl="1"/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подразумева поремећај пражњења црева, са три и више столица дневно,  које су течније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конзистенције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а поремећај траје месец дана и дуже. </a:t>
            </a:r>
          </a:p>
          <a:p>
            <a:pPr lvl="1"/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Л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екови, алкохол, токсини,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ресекција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црева, оштећење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мукозе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хормони које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секретују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неки тумори (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карционоид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гастриноми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о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смотски лаксатив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лоша апсорпција угљених хидрата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, л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оша апсорпција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маста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узрокује масне столице (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стеатореју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; уб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рзани тра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зит  секундарно доприно</a:t>
            </a:r>
            <a:r>
              <a:rPr lang="sr-Cyrl-RS" sz="2200" dirty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и појави дијареје у склопу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хипертиреоидизма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карциноида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после операције жучне кесе…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Инфламаторне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болести црева,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идиопатске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колагени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микроскопски колитис, </a:t>
            </a:r>
            <a:r>
              <a:rPr lang="sr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еозиноилни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 колитис, </a:t>
            </a:r>
            <a:r>
              <a:rPr lang="sr-Cyrl-R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цекијакија</a:t>
            </a:r>
            <a:r>
              <a:rPr lang="sr-RS" sz="2200" dirty="0">
                <a:latin typeface="Calibri" panose="020F0502020204030204" pitchFamily="34" charset="0"/>
                <a:cs typeface="Calibri" panose="020F0502020204030204" pitchFamily="34" charset="0"/>
              </a:rPr>
              <a:t>…. </a:t>
            </a:r>
          </a:p>
          <a:p>
            <a:pPr lvl="1"/>
            <a:endParaRPr lang="en-R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52566F-A8FB-1049-A5E7-762969A1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887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5849D-E16B-3848-82E0-FEB7C847B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287796"/>
            <a:ext cx="10058400" cy="562115"/>
          </a:xfrm>
        </p:spPr>
        <p:txBody>
          <a:bodyPr>
            <a:normAutofit/>
          </a:bodyPr>
          <a:lstStyle/>
          <a:p>
            <a:r>
              <a:rPr lang="sr-Cyrl-RS" sz="3200" dirty="0"/>
              <a:t>Врсте дијареје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9B0B3-EEF3-0146-B2BA-AC7E66370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274" y="998621"/>
            <a:ext cx="11983452" cy="512545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sr-RS" b="1" dirty="0"/>
              <a:t>Осмотска дијареја</a:t>
            </a:r>
            <a:r>
              <a:rPr lang="sr-Cyrl-RS" dirty="0"/>
              <a:t>: н</a:t>
            </a:r>
            <a:r>
              <a:rPr lang="sr-RS" dirty="0"/>
              <a:t>астаје услед задржавања осмотски активних супстанци у цревима, који за себе везују воду. Јавља се код интолеранције на шећер (посебно на лактозу), код употребе соли које се слабо апсорбују (као нпр. магнезијум-сулфат и натријум-фосфат), уношења одређених киселина (винска, јабучна, лимунска), или коришћења вештачких </a:t>
            </a:r>
            <a:r>
              <a:rPr lang="sr-RS" dirty="0" err="1"/>
              <a:t>заслађивача</a:t>
            </a:r>
            <a:r>
              <a:rPr lang="sr-RS" dirty="0"/>
              <a:t> (</a:t>
            </a:r>
            <a:r>
              <a:rPr lang="sr-RS" dirty="0" err="1"/>
              <a:t>манитол</a:t>
            </a:r>
            <a:r>
              <a:rPr lang="sr-RS" dirty="0"/>
              <a:t>, </a:t>
            </a:r>
            <a:r>
              <a:rPr lang="sr-RS" dirty="0" err="1"/>
              <a:t>сорбитол</a:t>
            </a:r>
            <a:r>
              <a:rPr lang="sr-RS" dirty="0"/>
              <a:t>) и слично.</a:t>
            </a:r>
            <a:endParaRPr lang="sr-Cyrl-RS" dirty="0"/>
          </a:p>
          <a:p>
            <a:pPr marL="457200" indent="-457200">
              <a:buFont typeface="+mj-lt"/>
              <a:buAutoNum type="arabicPeriod"/>
            </a:pPr>
            <a:r>
              <a:rPr lang="sr-RS" b="1" dirty="0" err="1"/>
              <a:t>Секреторна</a:t>
            </a:r>
            <a:r>
              <a:rPr lang="sr-RS" b="1" dirty="0"/>
              <a:t> дијареја</a:t>
            </a:r>
            <a:r>
              <a:rPr lang="sr-Cyrl-RS" dirty="0"/>
              <a:t>: ј</a:t>
            </a:r>
            <a:r>
              <a:rPr lang="sr-RS" dirty="0"/>
              <a:t>авља се као последица повећања лучења електролита и других материја у танком и дебелом цреву. Узрочници могу бити бактерије, вируси, </a:t>
            </a:r>
            <a:r>
              <a:rPr lang="sr-RS" dirty="0" err="1"/>
              <a:t>неапсорбоване</a:t>
            </a:r>
            <a:r>
              <a:rPr lang="sr-RS" dirty="0"/>
              <a:t> масти из хране, неке врсте лекова или, у ретким случајевима, проблем са штитном жлездом.</a:t>
            </a:r>
            <a:endParaRPr lang="sr-Cyrl-RS" dirty="0"/>
          </a:p>
          <a:p>
            <a:pPr lvl="1"/>
            <a:r>
              <a:rPr lang="sr-RS" dirty="0"/>
              <a:t>Овај тип дијареје се јавља десет пута чешће код жена него код мушкараца, и то посебно код особа старијих од 60 година. Обично пролази без тежих симптома, али се могу јавити повраћање, абдоминални бол, надутост трбуха и губитак тежине.</a:t>
            </a:r>
            <a:endParaRPr lang="sr-Cyrl-RS" dirty="0"/>
          </a:p>
          <a:p>
            <a:pPr marL="457200" indent="-457200">
              <a:buFont typeface="+mj-lt"/>
              <a:buAutoNum type="arabicPeriod"/>
            </a:pPr>
            <a:r>
              <a:rPr lang="sr-RS" b="1" dirty="0" err="1"/>
              <a:t>Ексудативна</a:t>
            </a:r>
            <a:r>
              <a:rPr lang="sr-RS" b="1" dirty="0"/>
              <a:t> дијареја</a:t>
            </a:r>
            <a:r>
              <a:rPr lang="sr-Cyrl-RS" dirty="0"/>
              <a:t>: </a:t>
            </a:r>
            <a:r>
              <a:rPr lang="sr-Cyrl-RS" dirty="0" err="1"/>
              <a:t>е</a:t>
            </a:r>
            <a:r>
              <a:rPr lang="sr-RS" dirty="0" err="1"/>
              <a:t>ксудативна</a:t>
            </a:r>
            <a:r>
              <a:rPr lang="sr-RS" dirty="0"/>
              <a:t> или </a:t>
            </a:r>
            <a:r>
              <a:rPr lang="sr-RS" dirty="0" err="1"/>
              <a:t>упална</a:t>
            </a:r>
            <a:r>
              <a:rPr lang="sr-RS" dirty="0"/>
              <a:t> дијареја се јавља у случају обољења цревне </a:t>
            </a:r>
            <a:r>
              <a:rPr lang="sr-RS" dirty="0" err="1"/>
              <a:t>слузнице</a:t>
            </a:r>
            <a:r>
              <a:rPr lang="sr-RS" dirty="0"/>
              <a:t> која доводе до упале слузокоже црева и појаве отока.</a:t>
            </a:r>
            <a:r>
              <a:rPr lang="sr-Cyrl-RS" dirty="0"/>
              <a:t> </a:t>
            </a:r>
          </a:p>
          <a:p>
            <a:pPr lvl="1"/>
            <a:r>
              <a:rPr lang="sr-Cyrl-RS" dirty="0"/>
              <a:t>Обично је повезана са </a:t>
            </a:r>
            <a:r>
              <a:rPr lang="sr-Cyrl-RS" dirty="0" err="1"/>
              <a:t>запаљенским</a:t>
            </a:r>
            <a:r>
              <a:rPr lang="sr-Cyrl-RS" dirty="0"/>
              <a:t> болестима црева као што је </a:t>
            </a:r>
            <a:r>
              <a:rPr lang="sr-Cyrl-RS" dirty="0" err="1"/>
              <a:t>Кронова</a:t>
            </a:r>
            <a:r>
              <a:rPr lang="sr-Cyrl-RS" dirty="0"/>
              <a:t> болест или </a:t>
            </a:r>
            <a:r>
              <a:rPr lang="sr-Cyrl-RS" dirty="0" err="1"/>
              <a:t>улцерозни</a:t>
            </a:r>
            <a:r>
              <a:rPr lang="sr-Cyrl-RS" dirty="0"/>
              <a:t> колитис, а такође је може изазвати и </a:t>
            </a:r>
            <a:r>
              <a:rPr lang="sr-Cyrl-RS" dirty="0" err="1"/>
              <a:t>Ешерихија</a:t>
            </a:r>
            <a:r>
              <a:rPr lang="sr-Cyrl-RS" dirty="0"/>
              <a:t> коли. Последица ове дијареје је појава крви, слузи и других материја у цревном садржају, што значајно повећава количину течности у столици.</a:t>
            </a:r>
          </a:p>
          <a:p>
            <a:pPr marL="457200" indent="-457200">
              <a:buFont typeface="+mj-lt"/>
              <a:buAutoNum type="arabicPeriod"/>
            </a:pPr>
            <a:endParaRPr lang="sr-Cyrl-RS" dirty="0"/>
          </a:p>
          <a:p>
            <a:pPr marL="457200" indent="-457200">
              <a:buFont typeface="+mj-lt"/>
              <a:buAutoNum type="arabicPeriod"/>
            </a:pPr>
            <a:endParaRPr lang="sr-RS" dirty="0"/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2C67D-AEC4-A34F-86E2-978ED55CC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480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E21F1D-73BD-724E-BD4A-7E9B5A286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569" y="782053"/>
            <a:ext cx="10940679" cy="5390147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sr-RS" b="1" dirty="0"/>
              <a:t>Парадоксална дијареја</a:t>
            </a:r>
            <a:r>
              <a:rPr lang="sr-Cyrl-RS" dirty="0"/>
              <a:t>: </a:t>
            </a:r>
            <a:r>
              <a:rPr lang="sr-RS" dirty="0"/>
              <a:t>дешава </a:t>
            </a:r>
            <a:r>
              <a:rPr lang="sr-Cyrl-RS" dirty="0"/>
              <a:t>се </a:t>
            </a:r>
            <a:r>
              <a:rPr lang="sr-RS" dirty="0"/>
              <a:t>када људи имају озбиљну констипацију, тј. појаву затвора. Решавање проблема затвора требало би да помогне, а у тежим случајевима је потребна лекарска помоћ. Може јавити и код деце, некада и код особа са менталним болестима.</a:t>
            </a:r>
            <a:endParaRPr lang="sr-Cyrl-RS" dirty="0"/>
          </a:p>
          <a:p>
            <a:pPr marL="457200" indent="-457200">
              <a:buFont typeface="+mj-lt"/>
              <a:buAutoNum type="arabicPeriod" startAt="4"/>
            </a:pPr>
            <a:endParaRPr lang="sr-Cyrl-RS" dirty="0"/>
          </a:p>
          <a:p>
            <a:pPr marL="457200" indent="-457200">
              <a:buFont typeface="+mj-lt"/>
              <a:buAutoNum type="arabicPeriod" startAt="4"/>
            </a:pPr>
            <a:r>
              <a:rPr lang="sr-RS" b="1" dirty="0"/>
              <a:t>Псеудо-дијареја</a:t>
            </a:r>
            <a:r>
              <a:rPr lang="sr-Cyrl-RS" dirty="0"/>
              <a:t>: </a:t>
            </a:r>
            <a:r>
              <a:rPr lang="sr-RS" dirty="0"/>
              <a:t>обично </a:t>
            </a:r>
            <a:r>
              <a:rPr lang="sr-Cyrl-RS" dirty="0"/>
              <a:t>се </a:t>
            </a:r>
            <a:r>
              <a:rPr lang="sr-RS" dirty="0"/>
              <a:t>јавља код синдрома нервозних црева, као и због констипације, тј. затвора, као и код парадоксалне дијареје. Ако се са укључивањем више влакана у исхрану стање не поправи, потребн</a:t>
            </a:r>
            <a:r>
              <a:rPr lang="sr-Cyrl-RS" dirty="0"/>
              <a:t>а</a:t>
            </a:r>
            <a:r>
              <a:rPr lang="sr-RS" dirty="0"/>
              <a:t> је </a:t>
            </a:r>
            <a:r>
              <a:rPr lang="sr-Cyrl-RS" dirty="0"/>
              <a:t>консултација са лекаром </a:t>
            </a:r>
            <a:r>
              <a:rPr lang="sr-RS" dirty="0"/>
              <a:t>о наредним корацима решавање ове дијареје.</a:t>
            </a:r>
            <a:endParaRPr lang="sr-Cyrl-RS" dirty="0"/>
          </a:p>
          <a:p>
            <a:pPr marL="457200" indent="-457200">
              <a:buFont typeface="+mj-lt"/>
              <a:buAutoNum type="arabicPeriod" startAt="4"/>
            </a:pPr>
            <a:endParaRPr lang="sr-Cyrl-RS" dirty="0"/>
          </a:p>
          <a:p>
            <a:pPr marL="457200" indent="-457200">
              <a:buFont typeface="+mj-lt"/>
              <a:buAutoNum type="arabicPeriod" startAt="4"/>
            </a:pPr>
            <a:r>
              <a:rPr lang="sr-RS" b="1" dirty="0" err="1"/>
              <a:t>Психогена</a:t>
            </a:r>
            <a:r>
              <a:rPr lang="sr-RS" b="1" dirty="0"/>
              <a:t> дијареја</a:t>
            </a:r>
            <a:r>
              <a:rPr lang="sr-Cyrl-RS" dirty="0"/>
              <a:t>: </a:t>
            </a:r>
            <a:r>
              <a:rPr lang="sr-Cyrl-RS" dirty="0" err="1"/>
              <a:t>п</a:t>
            </a:r>
            <a:r>
              <a:rPr lang="sr-RS" dirty="0" err="1"/>
              <a:t>сихогена</a:t>
            </a:r>
            <a:r>
              <a:rPr lang="sr-RS" dirty="0"/>
              <a:t> или емоционална дијареја настаје у тренуцима појачане нервне напетости, када снажна стимулација </a:t>
            </a:r>
            <a:r>
              <a:rPr lang="sr-RS" dirty="0" err="1"/>
              <a:t>парасимпатичког</a:t>
            </a:r>
            <a:r>
              <a:rPr lang="sr-RS" dirty="0"/>
              <a:t> нервног система изазива повећање лучења течности у завршном делу дебелог црева. Ову дијареју могу изазвати разни емотивни моменти, психичка стања, хладноћа, менструални циклус код жена и слично.</a:t>
            </a:r>
          </a:p>
          <a:p>
            <a:pPr marL="457200" indent="-457200">
              <a:buFont typeface="+mj-lt"/>
              <a:buAutoNum type="arabicPeriod" startAt="4"/>
            </a:pPr>
            <a:endParaRPr lang="sr-RS" dirty="0"/>
          </a:p>
          <a:p>
            <a:pPr marL="457200" indent="-457200">
              <a:buFont typeface="+mj-lt"/>
              <a:buAutoNum type="arabicPeriod" startAt="4"/>
            </a:pPr>
            <a:endParaRPr lang="sr-RS" dirty="0"/>
          </a:p>
          <a:p>
            <a:pPr marL="457200" indent="-457200">
              <a:buFont typeface="+mj-lt"/>
              <a:buAutoNum type="arabicPeriod" startAt="4"/>
            </a:pPr>
            <a:endParaRPr lang="sr-RS" dirty="0"/>
          </a:p>
          <a:p>
            <a:pPr marL="457200" indent="-457200">
              <a:buFont typeface="+mj-lt"/>
              <a:buAutoNum type="arabicPeriod" startAt="4"/>
            </a:pPr>
            <a:endParaRPr lang="sr-RS" dirty="0"/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C0404-8624-9341-B164-E4FADC15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077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38146-0D63-0C4A-8818-7067782CE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588794"/>
          </a:xfrm>
        </p:spPr>
        <p:txBody>
          <a:bodyPr>
            <a:normAutofit/>
          </a:bodyPr>
          <a:lstStyle/>
          <a:p>
            <a:r>
              <a:rPr lang="sr-Cyrl-RS" sz="3200" dirty="0"/>
              <a:t>Лечење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8B552-E648-E442-8449-CE39712DA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474" y="1073426"/>
            <a:ext cx="11393822" cy="5299942"/>
          </a:xfrm>
        </p:spPr>
        <p:txBody>
          <a:bodyPr>
            <a:normAutofit fontScale="92500" lnSpcReduction="10000"/>
          </a:bodyPr>
          <a:lstStyle/>
          <a:p>
            <a:r>
              <a:rPr lang="sr-RS" dirty="0"/>
              <a:t>Одмор, дијета, адекватна надокнада течности и соли, уношење </a:t>
            </a:r>
            <a:r>
              <a:rPr lang="sr-RS" dirty="0" err="1"/>
              <a:t>пробиотика</a:t>
            </a:r>
            <a:r>
              <a:rPr lang="sr-RS" dirty="0"/>
              <a:t> су основа у лечењу када је реч о акутној дијареји</a:t>
            </a:r>
            <a:endParaRPr lang="sr-Cyrl-RS" dirty="0"/>
          </a:p>
          <a:p>
            <a:r>
              <a:rPr lang="sr-Cyrl-RS" dirty="0"/>
              <a:t>Хронична </a:t>
            </a:r>
            <a:r>
              <a:rPr lang="sr-RS" dirty="0"/>
              <a:t>дијареј</a:t>
            </a:r>
            <a:r>
              <a:rPr lang="sr-Cyrl-RS" dirty="0"/>
              <a:t>а</a:t>
            </a:r>
            <a:r>
              <a:rPr lang="sr-RS" dirty="0"/>
              <a:t> где је утврђен узрок настајања, </a:t>
            </a:r>
            <a:r>
              <a:rPr lang="sr-Cyrl-RS" dirty="0"/>
              <a:t>захтева примену лекова </a:t>
            </a:r>
            <a:r>
              <a:rPr lang="sr-RS" dirty="0"/>
              <a:t>уз на</a:t>
            </a:r>
            <a:r>
              <a:rPr lang="sr-Cyrl-RS" dirty="0"/>
              <a:t>дз</a:t>
            </a:r>
            <a:r>
              <a:rPr lang="sr-RS" dirty="0"/>
              <a:t>ор лекара.</a:t>
            </a:r>
          </a:p>
          <a:p>
            <a:endParaRPr lang="sr-RS" dirty="0"/>
          </a:p>
          <a:p>
            <a:r>
              <a:rPr lang="sr-RS" dirty="0" err="1"/>
              <a:t>Рехидратација</a:t>
            </a:r>
            <a:r>
              <a:rPr lang="sr-RS" dirty="0"/>
              <a:t> је веома важна и спроводи се у зависности од колич</a:t>
            </a:r>
            <a:r>
              <a:rPr lang="sr-Cyrl-RS" dirty="0"/>
              <a:t>и</a:t>
            </a:r>
            <a:r>
              <a:rPr lang="sr-RS" dirty="0"/>
              <a:t>не изгубљене течности</a:t>
            </a:r>
            <a:endParaRPr lang="sr-Cyrl-RS" dirty="0"/>
          </a:p>
          <a:p>
            <a:r>
              <a:rPr lang="sr-RS" dirty="0"/>
              <a:t>Спроводи се специјалним растворима за оралну </a:t>
            </a:r>
            <a:r>
              <a:rPr lang="sr-RS" dirty="0" err="1"/>
              <a:t>рехидратацију</a:t>
            </a:r>
            <a:endParaRPr lang="sr-Cyrl-RS" dirty="0"/>
          </a:p>
          <a:p>
            <a:pPr lvl="1"/>
            <a:r>
              <a:rPr lang="sr-Cyrl-RS" dirty="0"/>
              <a:t>М</a:t>
            </a:r>
            <a:r>
              <a:rPr lang="sr-RS" dirty="0"/>
              <a:t>оже </a:t>
            </a:r>
            <a:r>
              <a:rPr lang="sr-Cyrl-RS" dirty="0"/>
              <a:t>се </a:t>
            </a:r>
            <a:r>
              <a:rPr lang="sr-RS" dirty="0"/>
              <a:t>вршити оралним путем (ако болесник не повраћа) или </a:t>
            </a:r>
            <a:r>
              <a:rPr lang="sr-RS" dirty="0" err="1"/>
              <a:t>интравенским</a:t>
            </a:r>
            <a:r>
              <a:rPr lang="sr-RS" dirty="0"/>
              <a:t> инфузијама. Орално се примењује раствор натријум-хлорида и глукозе (због </a:t>
            </a:r>
            <a:r>
              <a:rPr lang="sr-RS" dirty="0" err="1"/>
              <a:t>котранспорта</a:t>
            </a:r>
            <a:r>
              <a:rPr lang="sr-RS" dirty="0"/>
              <a:t> На+ и глукозе у </a:t>
            </a:r>
            <a:r>
              <a:rPr lang="sr-RS" dirty="0" err="1"/>
              <a:t>епителу</a:t>
            </a:r>
            <a:r>
              <a:rPr lang="sr-RS" dirty="0"/>
              <a:t> танког црева), постепено, у малим дозама ("на кашичицу"). </a:t>
            </a:r>
            <a:endParaRPr lang="sr-Cyrl-RS" dirty="0"/>
          </a:p>
          <a:p>
            <a:r>
              <a:rPr lang="sr-RS" dirty="0"/>
              <a:t>Саветује се избегавање класичне воде, а препоручују се чајеви, супе, густи сокови и минерална вода или вода са лимуном.</a:t>
            </a:r>
            <a:endParaRPr lang="sr-Cyrl-RS" dirty="0"/>
          </a:p>
          <a:p>
            <a:r>
              <a:rPr lang="sr-RS" dirty="0"/>
              <a:t>Треба избегавати млеко, јер се тешко вари па може надражити цревну флору.</a:t>
            </a:r>
            <a:endParaRPr lang="sr-Cyrl-RS" dirty="0"/>
          </a:p>
          <a:p>
            <a:r>
              <a:rPr lang="sr-RS" dirty="0"/>
              <a:t>Храна би требало да садржи мање влакана</a:t>
            </a:r>
            <a:endParaRPr lang="sr-Cyrl-RS" dirty="0"/>
          </a:p>
          <a:p>
            <a:r>
              <a:rPr lang="sr-RS" dirty="0"/>
              <a:t>Масна и слатка храна, кафа и млеко се током лечења дијареје потпуно избацују из исхране</a:t>
            </a:r>
            <a:endParaRPr lang="sr-Cyrl-RS" dirty="0"/>
          </a:p>
          <a:p>
            <a:r>
              <a:rPr lang="sr-RS" dirty="0"/>
              <a:t>Чајеви и јогурт у </a:t>
            </a:r>
            <a:r>
              <a:rPr lang="sr-RS" dirty="0" err="1"/>
              <a:t>умреним</a:t>
            </a:r>
            <a:r>
              <a:rPr lang="sr-RS" dirty="0"/>
              <a:t> количинама се препоручују на почетку, а двопек, тост и слане штапиће би требало постепено укључивати у исхрану</a:t>
            </a:r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820E01-3EB1-3F4F-A1F9-193F6484D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49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89659-72FB-C147-BDEA-9A007DEF2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65872"/>
          </a:xfrm>
        </p:spPr>
        <p:txBody>
          <a:bodyPr>
            <a:normAutofit/>
          </a:bodyPr>
          <a:lstStyle/>
          <a:p>
            <a:r>
              <a:rPr lang="sr-Cyrl-RS" sz="3200" dirty="0"/>
              <a:t>Антибиотици у терапији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45F118-C2C1-5443-B1CC-F0F661F40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443" y="1550504"/>
            <a:ext cx="11270973" cy="4621696"/>
          </a:xfrm>
        </p:spPr>
        <p:txBody>
          <a:bodyPr/>
          <a:lstStyle/>
          <a:p>
            <a:r>
              <a:rPr lang="sr-RS" dirty="0"/>
              <a:t>Уколико је у питању хронични облик дијареје потребно је потражити помоћ лекара</a:t>
            </a:r>
            <a:endParaRPr lang="sr-Cyrl-RS" dirty="0"/>
          </a:p>
          <a:p>
            <a:r>
              <a:rPr lang="sr-RS" dirty="0"/>
              <a:t>Најчешће се пр</a:t>
            </a:r>
            <a:r>
              <a:rPr lang="sr-Cyrl-RS" dirty="0"/>
              <a:t>о</a:t>
            </a:r>
            <a:r>
              <a:rPr lang="sr-RS" dirty="0"/>
              <a:t>писују антибиотици, али треба водити рачуна, јер велика количина антибиотика  може  изазвати бумеранг ефекат и погоршати и додатно иритирати цревну флору</a:t>
            </a:r>
            <a:endParaRPr lang="sr-Cyrl-RS" dirty="0"/>
          </a:p>
          <a:p>
            <a:r>
              <a:rPr lang="sr-RS" dirty="0"/>
              <a:t>Зато се антибиотици не узимају на своју руку, већ само у договору са лекаром.</a:t>
            </a:r>
            <a:endParaRPr lang="sr-Cyrl-RS" dirty="0"/>
          </a:p>
          <a:p>
            <a:endParaRPr lang="sr-Cyrl-RS" dirty="0"/>
          </a:p>
          <a:p>
            <a:r>
              <a:rPr lang="sr-RS" dirty="0"/>
              <a:t>Примена антибиотика не утиче на ток болести, већ само смањује количину излучених бактерија. Антибиотике треба примењивати само код дијареја </a:t>
            </a:r>
          </a:p>
          <a:p>
            <a:r>
              <a:rPr lang="sr-RS" dirty="0"/>
              <a:t>Антибиотике треба примењивати само код дијареја проузрокованих </a:t>
            </a:r>
            <a:r>
              <a:rPr lang="sr-RS" dirty="0" err="1"/>
              <a:t>инвазивним</a:t>
            </a:r>
            <a:r>
              <a:rPr lang="sr-RS" dirty="0"/>
              <a:t> бактеријама које продиру у цревни зид и крвоток (салмонелозе, </a:t>
            </a:r>
            <a:r>
              <a:rPr lang="sr-RS" dirty="0" err="1"/>
              <a:t>шигелозе</a:t>
            </a:r>
            <a:r>
              <a:rPr lang="sr-RS" dirty="0"/>
              <a:t>, </a:t>
            </a:r>
            <a:r>
              <a:rPr lang="en-GB" dirty="0"/>
              <a:t>Campylobacter </a:t>
            </a:r>
            <a:r>
              <a:rPr lang="en-GB" dirty="0" err="1"/>
              <a:t>jejuni</a:t>
            </a:r>
            <a:r>
              <a:rPr lang="en-GB" dirty="0"/>
              <a:t>, Yersinia enterocolitica). </a:t>
            </a:r>
            <a:r>
              <a:rPr lang="sr-RS" dirty="0"/>
              <a:t>Антибиотик избора за све ове бактерије је </a:t>
            </a:r>
            <a:r>
              <a:rPr lang="sr-RS" dirty="0" err="1"/>
              <a:t>ципрофлоксацин</a:t>
            </a:r>
            <a:r>
              <a:rPr lang="sr-RS" dirty="0"/>
              <a:t>, лек из групе </a:t>
            </a:r>
            <a:r>
              <a:rPr lang="sr-RS" dirty="0" err="1"/>
              <a:t>хинолона</a:t>
            </a:r>
            <a:r>
              <a:rPr lang="sr-RS" dirty="0"/>
              <a:t> (два пута дневно 500 мг, орално). </a:t>
            </a:r>
          </a:p>
          <a:p>
            <a:endParaRPr lang="sr-RS" dirty="0"/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7E232-CF12-534E-A0F8-223BB95A3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28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02" y="546977"/>
            <a:ext cx="10058400" cy="949313"/>
          </a:xfrm>
        </p:spPr>
        <p:txBody>
          <a:bodyPr>
            <a:normAutofit/>
          </a:bodyPr>
          <a:lstStyle/>
          <a:p>
            <a:r>
              <a:rPr lang="en-US" sz="3400" dirty="0" err="1">
                <a:latin typeface="Calibri" charset="0"/>
                <a:ea typeface="Calibri" charset="0"/>
                <a:cs typeface="Calibri" charset="0"/>
              </a:rPr>
              <a:t>Узроци</a:t>
            </a:r>
            <a:endParaRPr lang="en-US" sz="3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939" y="1825625"/>
            <a:ext cx="11453247" cy="4351338"/>
          </a:xfrm>
        </p:spPr>
        <p:txBody>
          <a:bodyPr>
            <a:normAutofit/>
          </a:bodyPr>
          <a:lstStyle/>
          <a:p>
            <a:r>
              <a:rPr lang="bg-BG" dirty="0" err="1"/>
              <a:t>Најчешћи</a:t>
            </a:r>
            <a:r>
              <a:rPr lang="bg-BG" dirty="0"/>
              <a:t> </a:t>
            </a:r>
            <a:r>
              <a:rPr lang="bg-BG" dirty="0" err="1"/>
              <a:t>узроци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</a:t>
            </a:r>
            <a:r>
              <a:rPr lang="bg-BG" dirty="0" err="1"/>
              <a:t>психогене</a:t>
            </a:r>
            <a:r>
              <a:rPr lang="bg-BG" dirty="0"/>
              <a:t> </a:t>
            </a:r>
            <a:r>
              <a:rPr lang="bg-BG" dirty="0" err="1"/>
              <a:t>природе</a:t>
            </a:r>
            <a:r>
              <a:rPr lang="bg-BG" dirty="0"/>
              <a:t> (</a:t>
            </a:r>
            <a:r>
              <a:rPr lang="bg-BG" dirty="0" err="1"/>
              <a:t>свесно</a:t>
            </a:r>
            <a:r>
              <a:rPr lang="bg-BG" dirty="0"/>
              <a:t> или </a:t>
            </a:r>
            <a:r>
              <a:rPr lang="bg-BG" dirty="0" err="1"/>
              <a:t>подсвесно</a:t>
            </a:r>
            <a:r>
              <a:rPr lang="bg-BG" dirty="0"/>
              <a:t> се </a:t>
            </a:r>
            <a:r>
              <a:rPr lang="bg-BG" dirty="0" err="1"/>
              <a:t>сузбија</a:t>
            </a:r>
            <a:r>
              <a:rPr lang="bg-BG" dirty="0"/>
              <a:t> рефлекс </a:t>
            </a:r>
            <a:r>
              <a:rPr lang="bg-BG" dirty="0" err="1"/>
              <a:t>дефекације</a:t>
            </a:r>
            <a:r>
              <a:rPr lang="bg-BG" dirty="0"/>
              <a:t> </a:t>
            </a:r>
            <a:r>
              <a:rPr lang="bg-BG" dirty="0" err="1"/>
              <a:t>због</a:t>
            </a:r>
            <a:r>
              <a:rPr lang="bg-BG" dirty="0"/>
              <a:t> страха, </a:t>
            </a:r>
            <a:r>
              <a:rPr lang="bg-BG" dirty="0" err="1"/>
              <a:t>стида</a:t>
            </a:r>
            <a:r>
              <a:rPr lang="bg-BG" dirty="0"/>
              <a:t> и </a:t>
            </a:r>
            <a:r>
              <a:rPr lang="bg-BG" dirty="0" err="1"/>
              <a:t>слично</a:t>
            </a:r>
            <a:r>
              <a:rPr lang="bg-BG" dirty="0"/>
              <a:t>) и неправилна </a:t>
            </a:r>
            <a:r>
              <a:rPr lang="bg-BG" dirty="0" err="1"/>
              <a:t>исхрана</a:t>
            </a:r>
            <a:r>
              <a:rPr lang="bg-BG" dirty="0"/>
              <a:t> (</a:t>
            </a:r>
            <a:r>
              <a:rPr lang="bg-BG" dirty="0" err="1"/>
              <a:t>недовољно</a:t>
            </a:r>
            <a:r>
              <a:rPr lang="bg-BG" dirty="0"/>
              <a:t> течности, храна са мало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влакана</a:t>
            </a:r>
            <a:r>
              <a:rPr lang="bg-BG" dirty="0"/>
              <a:t>)</a:t>
            </a:r>
          </a:p>
          <a:p>
            <a:r>
              <a:rPr lang="bg-BG" dirty="0" err="1"/>
              <a:t>Узрок</a:t>
            </a:r>
            <a:r>
              <a:rPr lang="bg-BG" dirty="0"/>
              <a:t> </a:t>
            </a:r>
            <a:r>
              <a:rPr lang="bg-BG" dirty="0" err="1"/>
              <a:t>опстипације</a:t>
            </a:r>
            <a:r>
              <a:rPr lang="bg-BG" dirty="0"/>
              <a:t> често </a:t>
            </a:r>
            <a:r>
              <a:rPr lang="bg-BG" dirty="0" err="1"/>
              <a:t>није</a:t>
            </a:r>
            <a:r>
              <a:rPr lang="bg-BG" dirty="0"/>
              <a:t> познат</a:t>
            </a:r>
            <a:endParaRPr lang="hr-HR" dirty="0"/>
          </a:p>
          <a:p>
            <a:r>
              <a:rPr lang="bg-BG" dirty="0"/>
              <a:t>Може бити у вези </a:t>
            </a:r>
            <a:r>
              <a:rPr lang="hr-HR" dirty="0" err="1"/>
              <a:t>и</a:t>
            </a:r>
            <a:r>
              <a:rPr lang="hr-HR" dirty="0"/>
              <a:t> </a:t>
            </a:r>
            <a:r>
              <a:rPr lang="bg-BG" dirty="0"/>
              <a:t>са:</a:t>
            </a:r>
            <a:endParaRPr lang="hr-HR" dirty="0"/>
          </a:p>
          <a:p>
            <a:pPr lvl="1"/>
            <a:r>
              <a:rPr lang="bg-BG" dirty="0" err="1"/>
              <a:t>Изненадном</a:t>
            </a:r>
            <a:r>
              <a:rPr lang="bg-BG" dirty="0"/>
              <a:t> </a:t>
            </a:r>
            <a:r>
              <a:rPr lang="bg-BG" dirty="0" err="1"/>
              <a:t>променом</a:t>
            </a:r>
            <a:r>
              <a:rPr lang="bg-BG" dirty="0"/>
              <a:t> </a:t>
            </a:r>
            <a:r>
              <a:rPr lang="bg-BG" dirty="0" err="1"/>
              <a:t>исхране</a:t>
            </a:r>
            <a:endParaRPr lang="hr-HR" dirty="0"/>
          </a:p>
          <a:p>
            <a:pPr lvl="1"/>
            <a:r>
              <a:rPr lang="bg-BG" dirty="0" err="1"/>
              <a:t>Исхраном</a:t>
            </a:r>
            <a:r>
              <a:rPr lang="bg-BG" dirty="0"/>
              <a:t> без </a:t>
            </a:r>
            <a:r>
              <a:rPr lang="bg-BG" dirty="0" err="1"/>
              <a:t>довољно</a:t>
            </a:r>
            <a:r>
              <a:rPr lang="bg-BG" dirty="0"/>
              <a:t> </a:t>
            </a:r>
            <a:r>
              <a:rPr lang="bg-BG" dirty="0" err="1"/>
              <a:t>влакана</a:t>
            </a:r>
            <a:endParaRPr lang="hr-HR" dirty="0"/>
          </a:p>
          <a:p>
            <a:pPr lvl="1"/>
            <a:r>
              <a:rPr lang="bg-BG" dirty="0" err="1"/>
              <a:t>Губитком</a:t>
            </a:r>
            <a:r>
              <a:rPr lang="bg-BG" dirty="0"/>
              <a:t> тонуса </a:t>
            </a:r>
            <a:r>
              <a:rPr lang="bg-BG" dirty="0" err="1"/>
              <a:t>мишића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код </a:t>
            </a:r>
            <a:r>
              <a:rPr lang="bg-BG" dirty="0" err="1"/>
              <a:t>старијих</a:t>
            </a:r>
            <a:r>
              <a:rPr lang="bg-BG" dirty="0"/>
              <a:t> особа</a:t>
            </a:r>
            <a:endParaRPr lang="hr-HR" dirty="0"/>
          </a:p>
          <a:p>
            <a:pPr lvl="1"/>
            <a:r>
              <a:rPr lang="bg-BG" dirty="0" err="1"/>
              <a:t>Трудноћом</a:t>
            </a:r>
            <a:endParaRPr lang="hr-HR" dirty="0"/>
          </a:p>
          <a:p>
            <a:pPr lvl="1"/>
            <a:r>
              <a:rPr lang="bg-BG" dirty="0" err="1"/>
              <a:t>Узимањем</a:t>
            </a:r>
            <a:r>
              <a:rPr lang="bg-BG" dirty="0"/>
              <a:t> </a:t>
            </a:r>
            <a:r>
              <a:rPr lang="bg-BG" dirty="0" err="1"/>
              <a:t>лекова</a:t>
            </a:r>
            <a:r>
              <a:rPr lang="bg-BG" dirty="0"/>
              <a:t>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морфин или кодеин</a:t>
            </a:r>
            <a:endParaRPr lang="hr-HR" dirty="0"/>
          </a:p>
          <a:p>
            <a:pPr lvl="1"/>
            <a:r>
              <a:rPr lang="bg-BG" dirty="0" err="1"/>
              <a:t>Дуготрајним</a:t>
            </a:r>
            <a:r>
              <a:rPr lang="bg-BG" dirty="0"/>
              <a:t> </a:t>
            </a:r>
            <a:r>
              <a:rPr lang="bg-BG" dirty="0" err="1"/>
              <a:t>лежањем</a:t>
            </a:r>
            <a:r>
              <a:rPr lang="bg-BG" dirty="0"/>
              <a:t> у </a:t>
            </a:r>
            <a:r>
              <a:rPr lang="bg-BG" dirty="0" err="1"/>
              <a:t>постељи</a:t>
            </a:r>
            <a:endParaRPr lang="hr-HR" dirty="0"/>
          </a:p>
          <a:p>
            <a:pPr lvl="1"/>
            <a:r>
              <a:rPr lang="bg-BG" dirty="0" err="1"/>
              <a:t>Недостатком</a:t>
            </a:r>
            <a:r>
              <a:rPr lang="bg-BG" dirty="0"/>
              <a:t> </a:t>
            </a:r>
            <a:r>
              <a:rPr lang="bg-BG" dirty="0" err="1"/>
              <a:t>вежбања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03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4BDB6-1C2D-004B-949E-FB0E282E9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4765" y="576470"/>
            <a:ext cx="11096443" cy="5595730"/>
          </a:xfrm>
        </p:spPr>
        <p:txBody>
          <a:bodyPr/>
          <a:lstStyle/>
          <a:p>
            <a:r>
              <a:rPr lang="sr-RS" dirty="0"/>
              <a:t>Дијареје изазване </a:t>
            </a:r>
            <a:r>
              <a:rPr lang="sr-RS" dirty="0" err="1"/>
              <a:t>неинфективним</a:t>
            </a:r>
            <a:r>
              <a:rPr lang="sr-RS" dirty="0"/>
              <a:t> узрочником (на пример </a:t>
            </a:r>
            <a:r>
              <a:rPr lang="sr-RS" dirty="0" err="1"/>
              <a:t>радијациони</a:t>
            </a:r>
            <a:r>
              <a:rPr lang="sr-RS" dirty="0"/>
              <a:t> </a:t>
            </a:r>
            <a:r>
              <a:rPr lang="sr-RS" dirty="0" err="1"/>
              <a:t>ентеритис</a:t>
            </a:r>
            <a:r>
              <a:rPr lang="sr-RS" dirty="0"/>
              <a:t>, </a:t>
            </a:r>
            <a:r>
              <a:rPr lang="sr-RS" dirty="0" err="1"/>
              <a:t>малапсорпционе</a:t>
            </a:r>
            <a:r>
              <a:rPr lang="sr-RS" dirty="0"/>
              <a:t> и </a:t>
            </a:r>
            <a:r>
              <a:rPr lang="sr-RS" dirty="0" err="1"/>
              <a:t>диспептичне</a:t>
            </a:r>
            <a:r>
              <a:rPr lang="sr-RS" dirty="0"/>
              <a:t> дијареје) се могу сузбити применом </a:t>
            </a:r>
            <a:r>
              <a:rPr lang="sr-RS" b="1" dirty="0" err="1"/>
              <a:t>лоперамида</a:t>
            </a:r>
            <a:r>
              <a:rPr lang="sr-RS" dirty="0"/>
              <a:t> или </a:t>
            </a:r>
            <a:r>
              <a:rPr lang="sr-RS" b="1" dirty="0" err="1"/>
              <a:t>дифеноксилата</a:t>
            </a:r>
            <a:r>
              <a:rPr lang="sr-RS" dirty="0"/>
              <a:t>, лекова из групе </a:t>
            </a:r>
            <a:r>
              <a:rPr lang="sr-RS" dirty="0" err="1"/>
              <a:t>опиоида</a:t>
            </a:r>
            <a:endParaRPr lang="sr-Cyrl-RS" dirty="0"/>
          </a:p>
          <a:p>
            <a:r>
              <a:rPr lang="sr-RS" dirty="0"/>
              <a:t>Ове две супстанце практично немају централна дејства, а у </a:t>
            </a:r>
            <a:r>
              <a:rPr lang="sr-RS" dirty="0" err="1"/>
              <a:t>дигестивном</a:t>
            </a:r>
            <a:r>
              <a:rPr lang="sr-RS" dirty="0"/>
              <a:t> тракту стимулишу -рецепторе и инхибирају пропулзивни </a:t>
            </a:r>
            <a:r>
              <a:rPr lang="sr-RS" dirty="0" err="1"/>
              <a:t>мотилитет</a:t>
            </a:r>
            <a:endParaRPr lang="sr-Cyrl-RS" dirty="0"/>
          </a:p>
          <a:p>
            <a:r>
              <a:rPr lang="sr-RS" dirty="0" err="1"/>
              <a:t>Дифеноксилат</a:t>
            </a:r>
            <a:r>
              <a:rPr lang="sr-RS" dirty="0"/>
              <a:t> се често комбинује са атропином који својим </a:t>
            </a:r>
            <a:r>
              <a:rPr lang="sr-RS" dirty="0" err="1"/>
              <a:t>антимускаринским</a:t>
            </a:r>
            <a:r>
              <a:rPr lang="sr-RS" dirty="0"/>
              <a:t> дејством додатно смањује пропулзивни </a:t>
            </a:r>
            <a:r>
              <a:rPr lang="sr-RS" dirty="0" err="1"/>
              <a:t>мотилитет</a:t>
            </a:r>
            <a:endParaRPr lang="sr-Cyrl-RS" dirty="0"/>
          </a:p>
          <a:p>
            <a:r>
              <a:rPr lang="sr-RS" dirty="0"/>
              <a:t>Примена ових </a:t>
            </a:r>
            <a:r>
              <a:rPr lang="sr-RS" dirty="0" err="1"/>
              <a:t>антидијароика</a:t>
            </a:r>
            <a:r>
              <a:rPr lang="sr-RS" dirty="0"/>
              <a:t> је контраиндикована ако је у питању инфекција </a:t>
            </a:r>
            <a:r>
              <a:rPr lang="sr-RS" dirty="0" err="1"/>
              <a:t>инвазивним</a:t>
            </a:r>
            <a:r>
              <a:rPr lang="sr-RS" dirty="0"/>
              <a:t> бактеријама; смањује се одстрањивање проузроковача и олакшава прелазак у зид црева</a:t>
            </a:r>
            <a:endParaRPr lang="sr-Cyrl-RS" dirty="0"/>
          </a:p>
          <a:p>
            <a:endParaRPr lang="sr-Cyrl-RS" dirty="0"/>
          </a:p>
          <a:p>
            <a:r>
              <a:rPr lang="sr-RS" dirty="0"/>
              <a:t>Доза </a:t>
            </a:r>
            <a:r>
              <a:rPr lang="sr-RS" dirty="0" err="1"/>
              <a:t>лоперамида</a:t>
            </a:r>
            <a:r>
              <a:rPr lang="sr-RS" dirty="0"/>
              <a:t> је 2 мг/6 часова орално. Нежељена дејства </a:t>
            </a:r>
            <a:r>
              <a:rPr lang="sr-RS" dirty="0" err="1"/>
              <a:t>лоперамида</a:t>
            </a:r>
            <a:r>
              <a:rPr lang="sr-RS" dirty="0"/>
              <a:t> су бол у трбуху, сувоћа уста, мучнина и опстипација</a:t>
            </a:r>
            <a:endParaRPr lang="sr-Cyrl-RS" dirty="0"/>
          </a:p>
          <a:p>
            <a:r>
              <a:rPr lang="sr-RS" dirty="0" err="1"/>
              <a:t>Дифеноксилат</a:t>
            </a:r>
            <a:r>
              <a:rPr lang="sr-RS" dirty="0"/>
              <a:t> може изазвати мучнину, свраб, ошамућеност и </a:t>
            </a:r>
            <a:r>
              <a:rPr lang="sr-RS" dirty="0" err="1"/>
              <a:t>утрнулост</a:t>
            </a:r>
            <a:r>
              <a:rPr lang="sr-RS" dirty="0"/>
              <a:t> екстремитета. </a:t>
            </a:r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5C66D-EBEE-D449-8C2D-4BF92F6B0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04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511830"/>
          </a:xfrm>
        </p:spPr>
        <p:txBody>
          <a:bodyPr>
            <a:normAutofit fontScale="90000"/>
          </a:bodyPr>
          <a:lstStyle/>
          <a:p>
            <a:r>
              <a:rPr lang="sr-Cyrl-RS" sz="3200" dirty="0"/>
              <a:t>ПЕПТИЧКИ </a:t>
            </a:r>
            <a:r>
              <a:rPr lang="en-US" sz="3200" dirty="0" err="1"/>
              <a:t>улкус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908" y="1183561"/>
            <a:ext cx="11426953" cy="4795207"/>
          </a:xfrm>
        </p:spPr>
        <p:txBody>
          <a:bodyPr/>
          <a:lstStyle/>
          <a:p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Пептички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улкус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је ограничени дефект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слузнице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субмукозе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мускуларис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мукозе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Услед појачане активности желудачног сока</a:t>
            </a:r>
          </a:p>
          <a:p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Чешћа је код мушкараца, најчешће између 30-40 године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HCL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кортизол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Упала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слузнице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Поремећај циркулације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Стрес (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кортизол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Ендокрини фактори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Наследни фактори</a:t>
            </a:r>
          </a:p>
          <a:p>
            <a:pPr lvl="1"/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Поремећај одбрамбених фактора: успорени пражњење црева и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регургитација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дуоденалног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садржаја</a:t>
            </a:r>
          </a:p>
          <a:p>
            <a:pPr lvl="1"/>
            <a:r>
              <a:rPr lang="sr-Cyrl-RS" b="1" dirty="0">
                <a:latin typeface="Calibri" panose="020F0502020204030204" pitchFamily="34" charset="0"/>
                <a:cs typeface="Calibri" panose="020F0502020204030204" pitchFamily="34" charset="0"/>
              </a:rPr>
              <a:t>МАЛИГНО АЛТЕРИШЕ!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14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69653-F7E1-7043-AD4F-05629768E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418045"/>
          </a:xfrm>
        </p:spPr>
        <p:txBody>
          <a:bodyPr>
            <a:normAutofit fontScale="90000"/>
          </a:bodyPr>
          <a:lstStyle/>
          <a:p>
            <a:r>
              <a:rPr lang="sr-Cyrl-RS" sz="3200" dirty="0"/>
              <a:t>Симптоми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A67E8-D313-004E-AEB9-4B504FA7C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863" y="1289070"/>
            <a:ext cx="10058400" cy="405079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Cyrl-RS" dirty="0"/>
              <a:t>Диспепсија (надутост, мучнина)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dirty="0"/>
              <a:t>Повраћање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dirty="0"/>
              <a:t>Бол</a:t>
            </a:r>
          </a:p>
          <a:p>
            <a:pPr lvl="1"/>
            <a:r>
              <a:rPr lang="sr-Cyrl-RS" dirty="0"/>
              <a:t>Осећај паљења, печења</a:t>
            </a:r>
          </a:p>
          <a:p>
            <a:pPr lvl="1"/>
            <a:r>
              <a:rPr lang="sr-Cyrl-RS" dirty="0"/>
              <a:t>Бол се јавља одмах или пола сата након јела. Локализован је изнад пупка, лево од средње линије и шири се испод левог </a:t>
            </a:r>
            <a:r>
              <a:rPr lang="sr-Cyrl-RS" dirty="0" err="1"/>
              <a:t>ребарног</a:t>
            </a:r>
            <a:r>
              <a:rPr lang="sr-Cyrl-RS" dirty="0"/>
              <a:t> лука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dirty="0" err="1"/>
              <a:t>Хематемеза</a:t>
            </a:r>
            <a:endParaRPr lang="sr-Cyrl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2E2147-7637-544D-9359-6370C41A0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77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46087-EF53-BA4D-A19F-40B5814A8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558722"/>
          </a:xfrm>
        </p:spPr>
        <p:txBody>
          <a:bodyPr>
            <a:normAutofit/>
          </a:bodyPr>
          <a:lstStyle/>
          <a:p>
            <a:r>
              <a:rPr lang="sr-Cyrl-RS" sz="3200" dirty="0" err="1"/>
              <a:t>Дуоденални</a:t>
            </a:r>
            <a:r>
              <a:rPr lang="sr-Cyrl-RS" sz="3200" dirty="0"/>
              <a:t> </a:t>
            </a:r>
            <a:r>
              <a:rPr lang="sr-Cyrl-RS" sz="3200" dirty="0" err="1"/>
              <a:t>улкус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D5CD2-9685-5F4F-BE9D-7A93552E4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17" y="1403604"/>
            <a:ext cx="10058400" cy="4050792"/>
          </a:xfrm>
        </p:spPr>
        <p:txBody>
          <a:bodyPr/>
          <a:lstStyle/>
          <a:p>
            <a:r>
              <a:rPr lang="sr-Cyrl-RS" dirty="0"/>
              <a:t>Чир дванаестопалачног црева, </a:t>
            </a:r>
            <a:r>
              <a:rPr lang="en-US" dirty="0" err="1"/>
              <a:t>ulcus</a:t>
            </a:r>
            <a:r>
              <a:rPr lang="en-US" dirty="0"/>
              <a:t> bulbi </a:t>
            </a:r>
            <a:r>
              <a:rPr lang="en-US" dirty="0" err="1"/>
              <a:t>duodeni</a:t>
            </a:r>
            <a:r>
              <a:rPr lang="en-US" dirty="0"/>
              <a:t> </a:t>
            </a:r>
            <a:r>
              <a:rPr lang="sr-Cyrl-RS" dirty="0"/>
              <a:t>– чест је код пацијената са поремећајем десног срца услед стазе и </a:t>
            </a:r>
            <a:r>
              <a:rPr lang="sr-Cyrl-RS" dirty="0" err="1"/>
              <a:t>исхемије</a:t>
            </a:r>
            <a:r>
              <a:rPr lang="sr-Cyrl-RS" dirty="0"/>
              <a:t> као и код </a:t>
            </a:r>
            <a:r>
              <a:rPr lang="sr-Cyrl-RS" dirty="0" err="1"/>
              <a:t>инсуфицијенције</a:t>
            </a:r>
            <a:r>
              <a:rPr lang="sr-Cyrl-RS" dirty="0"/>
              <a:t> јетре.</a:t>
            </a:r>
          </a:p>
          <a:p>
            <a:r>
              <a:rPr lang="sr-Cyrl-RS" dirty="0"/>
              <a:t>Млађе животно доба, јавља се код </a:t>
            </a:r>
            <a:r>
              <a:rPr lang="sr-Cyrl-RS" dirty="0" err="1"/>
              <a:t>хиперсекреције</a:t>
            </a:r>
            <a:endParaRPr lang="sr-Cyrl-RS" dirty="0"/>
          </a:p>
          <a:p>
            <a:r>
              <a:rPr lang="sr-Cyrl-RS" dirty="0" err="1"/>
              <a:t>Предиспонирајући</a:t>
            </a:r>
            <a:r>
              <a:rPr lang="sr-Cyrl-RS" dirty="0"/>
              <a:t> генетски фактор - О-крвна група</a:t>
            </a:r>
          </a:p>
          <a:p>
            <a:r>
              <a:rPr lang="en-US" dirty="0" err="1"/>
              <a:t>H.pylori</a:t>
            </a:r>
            <a:r>
              <a:rPr lang="en-US" dirty="0"/>
              <a:t> </a:t>
            </a:r>
            <a:r>
              <a:rPr lang="sr-Cyrl-RS" dirty="0"/>
              <a:t>(90-100%)</a:t>
            </a:r>
          </a:p>
          <a:p>
            <a:r>
              <a:rPr lang="sr-Cyrl-RS" dirty="0"/>
              <a:t>Пушење</a:t>
            </a:r>
          </a:p>
          <a:p>
            <a:endParaRPr lang="sr-Cyrl-RS" dirty="0"/>
          </a:p>
          <a:p>
            <a:r>
              <a:rPr lang="sr-Cyrl-RS" b="1" dirty="0"/>
              <a:t>Малигно НЕ АЛТЕРИШЕ</a:t>
            </a:r>
            <a:r>
              <a:rPr lang="sr-Cyrl-RS" dirty="0"/>
              <a:t>!</a:t>
            </a:r>
          </a:p>
          <a:p>
            <a:r>
              <a:rPr lang="sr-Cyrl-RS" dirty="0"/>
              <a:t>Сезонски карактер симптома (јесен, пролеће) </a:t>
            </a:r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4B633A-4286-8942-B8A4-D262A9406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6772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CD051-70A8-DA4A-8D43-52339E907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46291"/>
          </a:xfrm>
        </p:spPr>
        <p:txBody>
          <a:bodyPr>
            <a:normAutofit/>
          </a:bodyPr>
          <a:lstStyle/>
          <a:p>
            <a:r>
              <a:rPr lang="sr-Cyrl-RS" sz="3200" dirty="0"/>
              <a:t>Симптоми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55A85B-1D06-574C-9C34-86512CC0A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863" y="1403604"/>
            <a:ext cx="10058400" cy="405079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Cyrl-RS" dirty="0"/>
              <a:t>Горушица, посебно изражена ноћу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dirty="0"/>
              <a:t>Повраћање (код компликација: перфорација)</a:t>
            </a:r>
          </a:p>
          <a:p>
            <a:pPr marL="457200" indent="-457200">
              <a:buFont typeface="+mj-lt"/>
              <a:buAutoNum type="arabicPeriod"/>
            </a:pPr>
            <a:r>
              <a:rPr lang="sr-Cyrl-RS" dirty="0"/>
              <a:t>Бол на празан стомак и ноћу</a:t>
            </a:r>
          </a:p>
          <a:p>
            <a:pPr lvl="1"/>
            <a:r>
              <a:rPr lang="sr-Cyrl-RS" dirty="0"/>
              <a:t>Јавља се 1-3 сата после јела, једнаког је интензитета и траје 15-60 минута. Смањује се након оброка или примене антацида</a:t>
            </a:r>
          </a:p>
          <a:p>
            <a:pPr lvl="1"/>
            <a:r>
              <a:rPr lang="sr-Cyrl-RS" dirty="0"/>
              <a:t>Локализован је, изнад пупка са десне стране</a:t>
            </a:r>
          </a:p>
          <a:p>
            <a:pPr lvl="1"/>
            <a:endParaRPr lang="sr-Cyrl-RS" dirty="0"/>
          </a:p>
          <a:p>
            <a:pPr lvl="1"/>
            <a:endParaRPr lang="sr-Cyrl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2F15F-1B7E-D142-BF23-7584D9DD4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85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EA011-8D63-9D4B-A617-1A57A6711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629060"/>
          </a:xfrm>
        </p:spPr>
        <p:txBody>
          <a:bodyPr>
            <a:normAutofit/>
          </a:bodyPr>
          <a:lstStyle/>
          <a:p>
            <a:r>
              <a:rPr lang="sr-Cyrl-RS" sz="3200" dirty="0"/>
              <a:t>Терапија</a:t>
            </a:r>
            <a:endParaRPr lang="en-R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617F6-1864-254B-9EE3-18C1770EA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463" y="1230454"/>
            <a:ext cx="10058400" cy="5252408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Опште мере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Одмор, смањење стреса, не конзумирање алкохола и цигарета,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избегац+вати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масну, зачињену, љуту, слану и слатку храну.</a:t>
            </a:r>
          </a:p>
          <a:p>
            <a:pPr lvl="1"/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Медикаментна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терапија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Антациди</a:t>
            </a:r>
          </a:p>
          <a:p>
            <a:pPr lvl="1"/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Х2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блокатори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Инхибитори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пепсиногена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Антихолинергици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(Атропин)</a:t>
            </a:r>
          </a:p>
          <a:p>
            <a:pPr lvl="1"/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Простагландини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Инхибитори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протонске пумпе</a:t>
            </a:r>
          </a:p>
          <a:p>
            <a:pPr marL="731520" lvl="1" indent="-457200">
              <a:buFont typeface="+mj-lt"/>
              <a:buAutoNum type="arabicPeriod"/>
            </a:pP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Терапија желудачног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улкуса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траје 4-6 недеља (максимално 8 недеља). Уколико не дође до зацељења,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улкус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се даље лечи хируршки</a:t>
            </a:r>
          </a:p>
          <a:p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Терапија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дуоденалног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улкуса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се спроводи до зацељења, не прекида се у фазама ремисије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1922C5-C86D-354B-A518-A8BA4EE1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7141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54E79-5AC9-FE4F-8169-75ADB157B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217" y="867273"/>
            <a:ext cx="10058400" cy="5123454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sr-Cyrl-RS" dirty="0"/>
              <a:t>Хируршка терапија</a:t>
            </a:r>
          </a:p>
          <a:p>
            <a:pPr lvl="1"/>
            <a:r>
              <a:rPr lang="sr-Cyrl-RS" dirty="0"/>
              <a:t>Уколико </a:t>
            </a:r>
            <a:r>
              <a:rPr lang="sr-Cyrl-RS" dirty="0" err="1"/>
              <a:t>улкус</a:t>
            </a:r>
            <a:r>
              <a:rPr lang="sr-Cyrl-RS" dirty="0"/>
              <a:t> дуго не зараста</a:t>
            </a:r>
          </a:p>
          <a:p>
            <a:pPr lvl="1"/>
            <a:r>
              <a:rPr lang="sr-Cyrl-RS" dirty="0"/>
              <a:t>Уколико не реагује на терапију</a:t>
            </a:r>
          </a:p>
          <a:p>
            <a:pPr lvl="1"/>
            <a:r>
              <a:rPr lang="sr-Cyrl-RS" dirty="0"/>
              <a:t>Уколико се јаве компликације</a:t>
            </a:r>
          </a:p>
          <a:p>
            <a:pPr lvl="1"/>
            <a:endParaRPr lang="sr-Cyrl-RS" dirty="0"/>
          </a:p>
          <a:p>
            <a:pPr marL="342900" indent="-342900">
              <a:buFont typeface="+mj-lt"/>
              <a:buAutoNum type="arabicPeriod" startAt="3"/>
            </a:pPr>
            <a:r>
              <a:rPr lang="en-US" dirty="0" err="1"/>
              <a:t>H.pylori</a:t>
            </a:r>
            <a:endParaRPr lang="sr-Cyrl-RS" dirty="0"/>
          </a:p>
          <a:p>
            <a:pPr lvl="1"/>
            <a:r>
              <a:rPr lang="sr-Cyrl-RS" dirty="0"/>
              <a:t>Трострука терапија</a:t>
            </a:r>
          </a:p>
          <a:p>
            <a:pPr lvl="1"/>
            <a:r>
              <a:rPr lang="sr-Cyrl-RS" dirty="0"/>
              <a:t>Четворострука терапија</a:t>
            </a:r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97B75F-A60A-D34C-976C-397A9F9D9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778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593891"/>
          </a:xfrm>
        </p:spPr>
        <p:txBody>
          <a:bodyPr>
            <a:normAutofit/>
          </a:bodyPr>
          <a:lstStyle/>
          <a:p>
            <a:r>
              <a:rPr lang="en-US" sz="3200" dirty="0" err="1"/>
              <a:t>Аутоимуне</a:t>
            </a:r>
            <a:r>
              <a:rPr lang="en-US" sz="3200" dirty="0"/>
              <a:t> </a:t>
            </a:r>
            <a:r>
              <a:rPr lang="en-US" sz="3200" dirty="0" err="1"/>
              <a:t>болести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693" y="1253900"/>
            <a:ext cx="11368337" cy="5384009"/>
          </a:xfrm>
        </p:spPr>
        <p:txBody>
          <a:bodyPr>
            <a:normAutofit/>
          </a:bodyPr>
          <a:lstStyle/>
          <a:p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болест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је хронично,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неспецифично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инфламаторн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обољење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дигестивног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тракта, непознат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тиологије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и спада у групу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идиопатских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, хроничних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запаљењских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болести црева (ИБЦ)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ИБЦ обухватају две сличне болести: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Кронову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болест и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улцерозни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колитис који се у око 10% болесника не могу разликовати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Кронова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болест може да захвати било који сегмент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дигестивног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тракта, од уста до ануса, али у великој већини случајева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илеум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(део танког црева) и колон (дебело црево).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Кронова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болест има још неколико назива: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илеитис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, регионални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ентеритис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илеоколитис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Ефекти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Кронове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болести изван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дигестивног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система се могу појавити на кожи у облику кожних осипа (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erythema nodosum, pyoderma gangrenosum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), црвене очи (</a:t>
            </a:r>
            <a:r>
              <a:rPr lang="en-GB" dirty="0" err="1"/>
              <a:t>conjuctivitis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), болне зглобове и артритис и болести јетре (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склерозирајући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холангитис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хиперкоагулабилност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. Постоји повећан ризик од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аденокарцинома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црева код дугогодишње болести, иако не тако висок као код </a:t>
            </a:r>
            <a:r>
              <a:rPr lang="sr-RS" dirty="0" err="1">
                <a:latin typeface="Calibri" panose="020F0502020204030204" pitchFamily="34" charset="0"/>
                <a:cs typeface="Calibri" panose="020F0502020204030204" pitchFamily="34" charset="0"/>
              </a:rPr>
              <a:t>улцерозног</a:t>
            </a:r>
            <a:r>
              <a:rPr lang="sr-RS" dirty="0">
                <a:latin typeface="Calibri" panose="020F0502020204030204" pitchFamily="34" charset="0"/>
                <a:cs typeface="Calibri" panose="020F0502020204030204" pitchFamily="34" charset="0"/>
              </a:rPr>
              <a:t> колитиса.</a:t>
            </a:r>
          </a:p>
          <a:p>
            <a:pPr marL="0" indent="0"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65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9C4C3-E5DA-7246-9084-9B76CAF000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939" y="1289070"/>
            <a:ext cx="10805629" cy="4050792"/>
          </a:xfrm>
        </p:spPr>
        <p:txBody>
          <a:bodyPr/>
          <a:lstStyle/>
          <a:p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Улцерозни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колитис је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инфламаторна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болест црева која, за разлику од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Кронове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болести,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u="sng" dirty="0">
                <a:latin typeface="Calibri" panose="020F0502020204030204" pitchFamily="34" charset="0"/>
                <a:cs typeface="Calibri" panose="020F0502020204030204" pitchFamily="34" charset="0"/>
              </a:rPr>
              <a:t>захвата само дебело црево (колон)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и испољава се појавом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проливастих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столица са примесама крви и слузи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Женске особе (старости 15-25 година), али се болест може јавити и у шестој деценији живота</a:t>
            </a:r>
          </a:p>
          <a:p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Аутоимуно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запаљење поред дебелог црева може захватити и друге органе и то: зглобове,  плућну марамицу, меко ткиво и друге, а болест је често удружена са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аутоимуним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обољењем жучних путева које се зове примарни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склерозирајући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err="1">
                <a:latin typeface="Calibri" panose="020F0502020204030204" pitchFamily="34" charset="0"/>
                <a:cs typeface="Calibri" panose="020F0502020204030204" pitchFamily="34" charset="0"/>
              </a:rPr>
              <a:t>холангитис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8F2349-25F5-4849-9008-E931B9DE6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83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F50E9A-E922-1443-BC27-2E6E363FA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87" y="926123"/>
            <a:ext cx="11573521" cy="5400133"/>
          </a:xfrm>
        </p:spPr>
        <p:txBody>
          <a:bodyPr/>
          <a:lstStyle/>
          <a:p>
            <a:r>
              <a:rPr lang="sr-RS" dirty="0"/>
              <a:t>Специфичну врсту дијареје представљају дијареје проузроковане </a:t>
            </a:r>
            <a:r>
              <a:rPr lang="sr-RS" b="1" i="1" dirty="0" err="1"/>
              <a:t>улцерозним</a:t>
            </a:r>
            <a:r>
              <a:rPr lang="sr-RS" b="1" i="1" dirty="0"/>
              <a:t> колитисом или </a:t>
            </a:r>
            <a:r>
              <a:rPr lang="sr-RS" b="1" i="1" dirty="0" err="1"/>
              <a:t>Кроновом</a:t>
            </a:r>
            <a:r>
              <a:rPr lang="sr-RS" b="1" i="1" dirty="0"/>
              <a:t> болешћу </a:t>
            </a:r>
            <a:r>
              <a:rPr lang="sr-RS" dirty="0"/>
              <a:t>(</a:t>
            </a:r>
            <a:r>
              <a:rPr lang="sr-RS" dirty="0" err="1"/>
              <a:t>илеитис</a:t>
            </a:r>
            <a:r>
              <a:rPr lang="sr-RS" dirty="0"/>
              <a:t> </a:t>
            </a:r>
            <a:r>
              <a:rPr lang="sr-RS" dirty="0" err="1"/>
              <a:t>терминалис</a:t>
            </a:r>
            <a:r>
              <a:rPr lang="sr-Cyrl-RS" dirty="0"/>
              <a:t>) услед </a:t>
            </a:r>
            <a:r>
              <a:rPr lang="sr-Cyrl-RS" dirty="0" err="1"/>
              <a:t>а</a:t>
            </a:r>
            <a:r>
              <a:rPr lang="sr-RS" dirty="0" err="1"/>
              <a:t>утоимун</a:t>
            </a:r>
            <a:r>
              <a:rPr lang="sr-Cyrl-RS" dirty="0" err="1"/>
              <a:t>ог</a:t>
            </a:r>
            <a:r>
              <a:rPr lang="sr-RS" dirty="0"/>
              <a:t> </a:t>
            </a:r>
            <a:r>
              <a:rPr lang="sr-RS" dirty="0" err="1"/>
              <a:t>инфламаторн</a:t>
            </a:r>
            <a:r>
              <a:rPr lang="sr-Cyrl-RS" dirty="0" err="1"/>
              <a:t>ог</a:t>
            </a:r>
            <a:r>
              <a:rPr lang="sr-RS" dirty="0"/>
              <a:t> </a:t>
            </a:r>
            <a:r>
              <a:rPr lang="sr-RS" dirty="0" err="1"/>
              <a:t>оболењ</a:t>
            </a:r>
            <a:r>
              <a:rPr lang="sr-Cyrl-RS" dirty="0" err="1"/>
              <a:t>а</a:t>
            </a:r>
            <a:r>
              <a:rPr lang="sr-RS" dirty="0"/>
              <a:t> зида колона и танког црева</a:t>
            </a:r>
            <a:endParaRPr lang="sr-Cyrl-RS" dirty="0"/>
          </a:p>
          <a:p>
            <a:r>
              <a:rPr lang="sr-RS" dirty="0"/>
              <a:t>Добро дејство показује </a:t>
            </a:r>
            <a:r>
              <a:rPr lang="sr-RS" b="1" i="1" dirty="0"/>
              <a:t>5-аминосалицилна киселина </a:t>
            </a:r>
            <a:r>
              <a:rPr lang="sr-RS" dirty="0"/>
              <a:t>(5-АСА) која највероватније спречава синтезу </a:t>
            </a:r>
            <a:r>
              <a:rPr lang="sr-RS" dirty="0" err="1"/>
              <a:t>простагландина</a:t>
            </a:r>
            <a:r>
              <a:rPr lang="sr-RS" dirty="0"/>
              <a:t> у зиду црева. 5-АСА се може примењивати као таква (</a:t>
            </a:r>
            <a:r>
              <a:rPr lang="sr-RS" b="1" dirty="0" err="1"/>
              <a:t>месаламин</a:t>
            </a:r>
            <a:r>
              <a:rPr lang="sr-RS" dirty="0"/>
              <a:t>), као </a:t>
            </a:r>
            <a:r>
              <a:rPr lang="sr-RS" dirty="0" err="1"/>
              <a:t>димер</a:t>
            </a:r>
            <a:r>
              <a:rPr lang="sr-RS" dirty="0"/>
              <a:t> сачињен од два молекула 5-АСА-е повезаних </a:t>
            </a:r>
            <a:r>
              <a:rPr lang="sr-RS" dirty="0" err="1"/>
              <a:t>ковалентном</a:t>
            </a:r>
            <a:r>
              <a:rPr lang="sr-RS" dirty="0"/>
              <a:t> везом (</a:t>
            </a:r>
            <a:r>
              <a:rPr lang="sr-RS" b="1" dirty="0" err="1"/>
              <a:t>олсалазин</a:t>
            </a:r>
            <a:r>
              <a:rPr lang="sr-RS" dirty="0"/>
              <a:t>) или у хемијској вези са </a:t>
            </a:r>
            <a:r>
              <a:rPr lang="sr-RS" dirty="0" err="1"/>
              <a:t>сулфонамидом</a:t>
            </a:r>
            <a:r>
              <a:rPr lang="sr-RS" dirty="0"/>
              <a:t> </a:t>
            </a:r>
            <a:r>
              <a:rPr lang="sr-RS" dirty="0" err="1"/>
              <a:t>сулфапиридином</a:t>
            </a:r>
            <a:r>
              <a:rPr lang="sr-RS" dirty="0"/>
              <a:t> (</a:t>
            </a:r>
            <a:r>
              <a:rPr lang="sr-RS" b="1" dirty="0" err="1"/>
              <a:t>сулфасалазин</a:t>
            </a:r>
            <a:r>
              <a:rPr lang="sr-RS" dirty="0"/>
              <a:t>)</a:t>
            </a:r>
            <a:endParaRPr lang="sr-Cyrl-RS" dirty="0"/>
          </a:p>
          <a:p>
            <a:r>
              <a:rPr lang="sr-RS" dirty="0"/>
              <a:t>Сви ови препарати се слабо апсорбују, тако да 5-АСА доспева у колон и делује на </a:t>
            </a:r>
            <a:r>
              <a:rPr lang="sr-RS" dirty="0" err="1"/>
              <a:t>инфламирани</a:t>
            </a:r>
            <a:r>
              <a:rPr lang="sr-RS" dirty="0"/>
              <a:t> зид код кога је нормална </a:t>
            </a:r>
            <a:r>
              <a:rPr lang="sr-RS" dirty="0" err="1"/>
              <a:t>мукозна</a:t>
            </a:r>
            <a:r>
              <a:rPr lang="sr-RS" dirty="0"/>
              <a:t> баријера збрисана</a:t>
            </a:r>
            <a:endParaRPr lang="sr-Cyrl-RS" dirty="0"/>
          </a:p>
          <a:p>
            <a:r>
              <a:rPr lang="sr-RS" dirty="0"/>
              <a:t>Нежељена дејства 5-АСА-е и осталих препарата из ове групе су главобоља, болови у трбуху, ометање апсорпције </a:t>
            </a:r>
            <a:r>
              <a:rPr lang="sr-RS" dirty="0" err="1"/>
              <a:t>фолне</a:t>
            </a:r>
            <a:r>
              <a:rPr lang="sr-RS" dirty="0"/>
              <a:t> киселине (препоручује се </a:t>
            </a:r>
            <a:r>
              <a:rPr lang="sr-RS" dirty="0" err="1"/>
              <a:t>суплементациона</a:t>
            </a:r>
            <a:r>
              <a:rPr lang="sr-RS" dirty="0"/>
              <a:t> примена </a:t>
            </a:r>
            <a:r>
              <a:rPr lang="sr-RS" dirty="0" err="1"/>
              <a:t>фолне</a:t>
            </a:r>
            <a:r>
              <a:rPr lang="sr-RS" dirty="0"/>
              <a:t> киселине), дијареја и неплодност код мушкараца</a:t>
            </a:r>
            <a:endParaRPr lang="sr-Cyrl-RS" dirty="0"/>
          </a:p>
          <a:p>
            <a:r>
              <a:rPr lang="sr-RS" dirty="0"/>
              <a:t>Доза </a:t>
            </a:r>
            <a:r>
              <a:rPr lang="sr-RS" dirty="0" err="1"/>
              <a:t>сулфасалазина</a:t>
            </a:r>
            <a:r>
              <a:rPr lang="sr-RS" dirty="0"/>
              <a:t> је 1 </a:t>
            </a:r>
            <a:r>
              <a:rPr lang="sr-RS" dirty="0" err="1"/>
              <a:t>г</a:t>
            </a:r>
            <a:r>
              <a:rPr lang="sr-RS" dirty="0"/>
              <a:t>/8 часова орално. </a:t>
            </a:r>
          </a:p>
          <a:p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24607-8755-2844-9610-742448669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12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777" y="215608"/>
            <a:ext cx="8635110" cy="664239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884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F6987-ED6B-E342-B118-82C5E0C7F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2" y="703384"/>
            <a:ext cx="11290852" cy="5468815"/>
          </a:xfrm>
        </p:spPr>
        <p:txBody>
          <a:bodyPr/>
          <a:lstStyle/>
          <a:p>
            <a:r>
              <a:rPr lang="sr-RS" dirty="0" err="1"/>
              <a:t>Сулфапиридин</a:t>
            </a:r>
            <a:r>
              <a:rPr lang="sr-RS" dirty="0"/>
              <a:t> из </a:t>
            </a:r>
            <a:r>
              <a:rPr lang="sr-RS" dirty="0" err="1"/>
              <a:t>сулфасалазина</a:t>
            </a:r>
            <a:r>
              <a:rPr lang="sr-RS" dirty="0"/>
              <a:t> се апсорбује у значајној мери, и може изазвати нежељена дејства карактеристична за све </a:t>
            </a:r>
            <a:r>
              <a:rPr lang="sr-RS" dirty="0" err="1"/>
              <a:t>сулфонамиде</a:t>
            </a:r>
            <a:r>
              <a:rPr lang="sr-RS" dirty="0"/>
              <a:t>: </a:t>
            </a:r>
            <a:r>
              <a:rPr lang="sr-RS" dirty="0" err="1"/>
              <a:t>хемолитичку</a:t>
            </a:r>
            <a:r>
              <a:rPr lang="sr-RS" dirty="0"/>
              <a:t> анемију и кожне промене (Стивен-Џонсонов сидром). </a:t>
            </a:r>
          </a:p>
          <a:p>
            <a:r>
              <a:rPr lang="sr-RS" dirty="0"/>
              <a:t>Најновији препарат 5-АСА-е је </a:t>
            </a:r>
            <a:r>
              <a:rPr lang="sr-RS" b="1" dirty="0" err="1"/>
              <a:t>балсалазид</a:t>
            </a:r>
            <a:r>
              <a:rPr lang="sr-RS" dirty="0"/>
              <a:t>. Када се узме орално, оне се не апсорбује, доспева у колон, и тамо се под дејством бактерија разлаже на 5-аминосалицилну киселину и инертни 4-аминобензоил-бета-аланин</a:t>
            </a:r>
            <a:endParaRPr lang="sr-Cyrl-RS" dirty="0"/>
          </a:p>
          <a:p>
            <a:r>
              <a:rPr lang="sr-RS" dirty="0"/>
              <a:t>Када </a:t>
            </a:r>
            <a:r>
              <a:rPr lang="sr-RS" dirty="0" err="1"/>
              <a:t>улцерозни</a:t>
            </a:r>
            <a:r>
              <a:rPr lang="sr-RS" dirty="0"/>
              <a:t> колитис и </a:t>
            </a:r>
            <a:r>
              <a:rPr lang="sr-RS" dirty="0" err="1"/>
              <a:t>Кронова</a:t>
            </a:r>
            <a:r>
              <a:rPr lang="sr-RS" dirty="0"/>
              <a:t> болест више не реагују на 5-АСА-у, могуће је применити </a:t>
            </a:r>
            <a:r>
              <a:rPr lang="sr-RS" dirty="0" err="1"/>
              <a:t>кортикостероиде</a:t>
            </a:r>
            <a:r>
              <a:rPr lang="sr-RS" dirty="0"/>
              <a:t> системски или у виду </a:t>
            </a:r>
            <a:r>
              <a:rPr lang="sr-RS" dirty="0" err="1"/>
              <a:t>клизме</a:t>
            </a:r>
            <a:endParaRPr lang="sr-Cyrl-RS" dirty="0"/>
          </a:p>
          <a:p>
            <a:r>
              <a:rPr lang="sr-RS" dirty="0"/>
              <a:t>Они могу да доведу до ремисије болести али по цену озбиљних нежељених дејстава</a:t>
            </a:r>
            <a:endParaRPr lang="sr-Cyrl-RS" dirty="0"/>
          </a:p>
          <a:p>
            <a:r>
              <a:rPr lang="sr-RS" dirty="0"/>
              <a:t>Најбољи ефекат од свих препарата </a:t>
            </a:r>
            <a:r>
              <a:rPr lang="sr-RS" dirty="0" err="1"/>
              <a:t>кортикостероида</a:t>
            </a:r>
            <a:r>
              <a:rPr lang="sr-RS" dirty="0"/>
              <a:t> има </a:t>
            </a:r>
            <a:r>
              <a:rPr lang="sr-RS" b="1" i="1" dirty="0" err="1"/>
              <a:t>будесонид</a:t>
            </a:r>
            <a:r>
              <a:rPr lang="sr-RS" dirty="0"/>
              <a:t>, који је око 200 пута </a:t>
            </a:r>
            <a:r>
              <a:rPr lang="sr-RS" dirty="0" err="1"/>
              <a:t>потентнији</a:t>
            </a:r>
            <a:r>
              <a:rPr lang="sr-RS" dirty="0"/>
              <a:t> од </a:t>
            </a:r>
            <a:r>
              <a:rPr lang="sr-RS" dirty="0" err="1"/>
              <a:t>кортизола</a:t>
            </a:r>
            <a:r>
              <a:rPr lang="sr-RS" dirty="0"/>
              <a:t>, а после оралне примене има малу </a:t>
            </a:r>
            <a:r>
              <a:rPr lang="sr-RS" dirty="0" err="1"/>
              <a:t>биоискористљивост</a:t>
            </a:r>
            <a:r>
              <a:rPr lang="sr-RS" dirty="0"/>
              <a:t> (јер се у јетри веома брзо </a:t>
            </a:r>
            <a:r>
              <a:rPr lang="sr-RS" dirty="0" err="1"/>
              <a:t>метаболише</a:t>
            </a:r>
            <a:r>
              <a:rPr lang="sr-RS" dirty="0"/>
              <a:t> до неактивних продуката), па делује претежно на гастроинтестинални тракт (мање су изражена системска нежељена дејства). </a:t>
            </a:r>
          </a:p>
          <a:p>
            <a:endParaRPr lang="sr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E5E1C1-A82E-3F4B-A84A-7746230F1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942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A3C18-59D2-8744-B2B1-781402A32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226" y="1172308"/>
            <a:ext cx="11334982" cy="4999892"/>
          </a:xfrm>
        </p:spPr>
        <p:txBody>
          <a:bodyPr/>
          <a:lstStyle/>
          <a:p>
            <a:r>
              <a:rPr lang="sr-RS" dirty="0"/>
              <a:t>Код најтежих облика </a:t>
            </a:r>
            <a:r>
              <a:rPr lang="sr-RS" dirty="0" err="1"/>
              <a:t>Кронове</a:t>
            </a:r>
            <a:r>
              <a:rPr lang="sr-RS" dirty="0"/>
              <a:t> болести, где постоје многоструке фистуле </a:t>
            </a:r>
            <a:r>
              <a:rPr lang="sr-RS" dirty="0" err="1"/>
              <a:t>перианално</a:t>
            </a:r>
            <a:r>
              <a:rPr lang="sr-RS" dirty="0"/>
              <a:t> и </a:t>
            </a:r>
            <a:r>
              <a:rPr lang="sr-RS" dirty="0" err="1"/>
              <a:t>интраабдоминално</a:t>
            </a:r>
            <a:r>
              <a:rPr lang="sr-RS" dirty="0"/>
              <a:t>, болесницима се може дати лек </a:t>
            </a:r>
            <a:r>
              <a:rPr lang="sr-RS" b="1" i="1" dirty="0" err="1"/>
              <a:t>инфликсимаб</a:t>
            </a:r>
            <a:endParaRPr lang="sr-Cyrl-RS" b="1" i="1" dirty="0"/>
          </a:p>
          <a:p>
            <a:r>
              <a:rPr lang="sr-Cyrl-RS" dirty="0" err="1"/>
              <a:t>М</a:t>
            </a:r>
            <a:r>
              <a:rPr lang="sr-RS" dirty="0" err="1"/>
              <a:t>оноклонско</a:t>
            </a:r>
            <a:r>
              <a:rPr lang="sr-RS" dirty="0"/>
              <a:t> антитело (</a:t>
            </a:r>
            <a:r>
              <a:rPr lang="sr-RS" dirty="0" err="1"/>
              <a:t>химерно</a:t>
            </a:r>
            <a:r>
              <a:rPr lang="sr-RS" dirty="0"/>
              <a:t> мишије-људско антитело) које неутралише фактор </a:t>
            </a:r>
            <a:r>
              <a:rPr lang="sr-RS" dirty="0" err="1"/>
              <a:t>некрозе</a:t>
            </a:r>
            <a:r>
              <a:rPr lang="sr-RS" dirty="0"/>
              <a:t> тумора алфа (ТНФ), и тако смањује упалу</a:t>
            </a:r>
            <a:endParaRPr lang="sr-Cyrl-RS" dirty="0"/>
          </a:p>
          <a:p>
            <a:r>
              <a:rPr lang="sr-Cyrl-RS" dirty="0"/>
              <a:t>П</a:t>
            </a:r>
            <a:r>
              <a:rPr lang="sr-RS" dirty="0"/>
              <a:t>римењује</a:t>
            </a:r>
            <a:r>
              <a:rPr lang="sr-Cyrl-RS" dirty="0"/>
              <a:t> се</a:t>
            </a:r>
            <a:r>
              <a:rPr lang="sr-RS" dirty="0"/>
              <a:t> у виду </a:t>
            </a:r>
            <a:r>
              <a:rPr lang="sr-RS" dirty="0" err="1"/>
              <a:t>интравенске</a:t>
            </a:r>
            <a:r>
              <a:rPr lang="sr-RS" dirty="0"/>
              <a:t> инфузије, једном или највише три пута, са размацима од месец дана</a:t>
            </a:r>
            <a:endParaRPr lang="sr-Cyrl-RS" dirty="0"/>
          </a:p>
          <a:p>
            <a:r>
              <a:rPr lang="sr-RS" dirty="0"/>
              <a:t>Лек је веома ефикасан, и доводи до затварања фистула</a:t>
            </a:r>
            <a:endParaRPr lang="sr-Cyrl-RS" dirty="0"/>
          </a:p>
          <a:p>
            <a:r>
              <a:rPr lang="sr-RS" dirty="0"/>
              <a:t>Приликом примене </a:t>
            </a:r>
            <a:r>
              <a:rPr lang="sr-RS" dirty="0" err="1"/>
              <a:t>инфликсимаба</a:t>
            </a:r>
            <a:r>
              <a:rPr lang="sr-RS" dirty="0"/>
              <a:t> болесник добије повишену температуру, дрхтавицу, бол у грудима и </a:t>
            </a:r>
            <a:r>
              <a:rPr lang="sr-RS" dirty="0" err="1"/>
              <a:t>хипотензију</a:t>
            </a:r>
            <a:r>
              <a:rPr lang="sr-RS" dirty="0"/>
              <a:t>. Поменуте појаве су пролазне, али права опасност прети од </a:t>
            </a:r>
            <a:r>
              <a:rPr lang="sr-RS" dirty="0" err="1"/>
              <a:t>имуносупресивног</a:t>
            </a:r>
            <a:r>
              <a:rPr lang="sr-RS" dirty="0"/>
              <a:t> дејства лека</a:t>
            </a:r>
            <a:endParaRPr lang="en-R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BD069E-7277-FF4D-A226-B72DBFD2D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999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734568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+mn-lt"/>
              </a:rPr>
              <a:t>ПрOбиотици</a:t>
            </a:r>
            <a:r>
              <a:rPr lang="en-US" sz="3200" dirty="0">
                <a:latin typeface="+mn-lt"/>
              </a:rPr>
              <a:t>/</a:t>
            </a:r>
            <a:r>
              <a:rPr lang="en-US" sz="3200" dirty="0" err="1">
                <a:latin typeface="+mn-lt"/>
              </a:rPr>
              <a:t>прEбиотици</a:t>
            </a:r>
            <a:r>
              <a:rPr lang="en-US" sz="3200" dirty="0">
                <a:latin typeface="+mn-lt"/>
              </a:rPr>
              <a:t>/</a:t>
            </a:r>
            <a:r>
              <a:rPr lang="sr-Cyrl-RS" sz="3200" dirty="0" err="1">
                <a:latin typeface="+mn-lt"/>
              </a:rPr>
              <a:t>синбиотици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139" y="1219199"/>
            <a:ext cx="11418276" cy="5322277"/>
          </a:xfrm>
        </p:spPr>
        <p:txBody>
          <a:bodyPr>
            <a:normAutofit/>
          </a:bodyPr>
          <a:lstStyle/>
          <a:p>
            <a:r>
              <a:rPr lang="sr-RS" b="1" dirty="0" err="1"/>
              <a:t>Пробиотици</a:t>
            </a:r>
            <a:r>
              <a:rPr lang="sr-RS" dirty="0"/>
              <a:t> су живи микроорганизми који доприносе здрављу домаћина ако се конзумирају у довољним количинама, нпр. позитивно утичу на варење и побољшавају имуни систем</a:t>
            </a:r>
            <a:r>
              <a:rPr lang="sr-Cyrl-RS" dirty="0"/>
              <a:t>.</a:t>
            </a:r>
          </a:p>
          <a:p>
            <a:pPr lvl="1"/>
            <a:r>
              <a:rPr lang="sr-Cyrl-RS" dirty="0"/>
              <a:t>позитивни ефекти </a:t>
            </a:r>
            <a:r>
              <a:rPr lang="sr-Cyrl-RS" dirty="0" err="1"/>
              <a:t>пробиотика</a:t>
            </a:r>
            <a:r>
              <a:rPr lang="sr-Cyrl-RS" dirty="0"/>
              <a:t> укључују: смањење учесталости и трајања дијареја узрокованих антибиотицима, </a:t>
            </a:r>
            <a:r>
              <a:rPr lang="sr-Cyrl-RS" dirty="0" err="1"/>
              <a:t>ретровирусним</a:t>
            </a:r>
            <a:r>
              <a:rPr lang="sr-Cyrl-RS" dirty="0"/>
              <a:t> инфекцијама, </a:t>
            </a:r>
            <a:r>
              <a:rPr lang="sr-Cyrl-RS" dirty="0" err="1"/>
              <a:t>хемиотерапијом</a:t>
            </a:r>
            <a:r>
              <a:rPr lang="sr-Cyrl-RS" dirty="0"/>
              <a:t> и дијареје изазване путовањима. Такође, утичу на смањење формирања нежељених </a:t>
            </a:r>
            <a:r>
              <a:rPr lang="sr-Cyrl-RS" dirty="0" err="1"/>
              <a:t>метаболита</a:t>
            </a:r>
            <a:r>
              <a:rPr lang="sr-Cyrl-RS" dirty="0"/>
              <a:t> и </a:t>
            </a:r>
            <a:r>
              <a:rPr lang="sr-Cyrl-RS" dirty="0" err="1"/>
              <a:t>проканцерогених</a:t>
            </a:r>
            <a:r>
              <a:rPr lang="sr-Cyrl-RS" dirty="0"/>
              <a:t> ензима у дебелом цреву - </a:t>
            </a:r>
            <a:r>
              <a:rPr lang="en-GB" i="1" dirty="0" err="1"/>
              <a:t>Lactobacilus</a:t>
            </a:r>
            <a:r>
              <a:rPr lang="en-GB" i="1" dirty="0"/>
              <a:t> acidophilus</a:t>
            </a:r>
            <a:r>
              <a:rPr lang="sr-Cyrl-RS" i="1" dirty="0"/>
              <a:t>, </a:t>
            </a:r>
            <a:r>
              <a:rPr lang="en-GB" i="1" dirty="0"/>
              <a:t>Bifidobacterium longum</a:t>
            </a:r>
            <a:r>
              <a:rPr lang="sr-Cyrl-RS" i="1" dirty="0"/>
              <a:t>…</a:t>
            </a:r>
          </a:p>
          <a:p>
            <a:r>
              <a:rPr lang="sr-Cyrl-RS" b="1" dirty="0" err="1"/>
              <a:t>П</a:t>
            </a:r>
            <a:r>
              <a:rPr lang="sr-RS" b="1" dirty="0" err="1"/>
              <a:t>ребиотик</a:t>
            </a:r>
            <a:r>
              <a:rPr lang="sr-Cyrl-RS" b="1" dirty="0"/>
              <a:t>: </a:t>
            </a:r>
            <a:r>
              <a:rPr lang="sr-RS" dirty="0" err="1"/>
              <a:t>нераствор</a:t>
            </a:r>
            <a:r>
              <a:rPr lang="sr-Cyrl-RS" dirty="0" err="1"/>
              <a:t>љ</a:t>
            </a:r>
            <a:r>
              <a:rPr lang="sr-RS" dirty="0" err="1"/>
              <a:t>ива</a:t>
            </a:r>
            <a:r>
              <a:rPr lang="sr-RS" dirty="0"/>
              <a:t> влакна која доприносе бољем преживљавању и расту </a:t>
            </a:r>
            <a:r>
              <a:rPr lang="sr-RS" dirty="0" err="1"/>
              <a:t>пробиотика</a:t>
            </a:r>
            <a:r>
              <a:rPr lang="sr-RS" dirty="0"/>
              <a:t> и других за здравље безопасних микроорганизама у телу</a:t>
            </a:r>
            <a:endParaRPr lang="sr-Cyrl-RS" dirty="0"/>
          </a:p>
          <a:p>
            <a:pPr lvl="1"/>
            <a:r>
              <a:rPr lang="sr-Cyrl-RS" dirty="0"/>
              <a:t>селективно стимулишу раст и активности одређеног броја бактерија у дебелом цреву, што доводи до преовлађивања бактерија које имају повољан ефекат на људско здравље, а од којих су најважнији </a:t>
            </a:r>
            <a:r>
              <a:rPr lang="sr-Cyrl-RS" dirty="0" err="1"/>
              <a:t>лактобацили</a:t>
            </a:r>
            <a:r>
              <a:rPr lang="sr-Cyrl-RS" dirty="0"/>
              <a:t> и </a:t>
            </a:r>
            <a:r>
              <a:rPr lang="sr-Cyrl-RS" dirty="0" err="1"/>
              <a:t>бифидобактерије</a:t>
            </a:r>
            <a:r>
              <a:rPr lang="sr-Cyrl-RS" dirty="0"/>
              <a:t> (</a:t>
            </a:r>
            <a:r>
              <a:rPr lang="sr-Cyrl-RS" dirty="0" err="1"/>
              <a:t>инулин</a:t>
            </a:r>
            <a:r>
              <a:rPr lang="sr-Cyrl-RS" dirty="0"/>
              <a:t> и пектин).</a:t>
            </a:r>
          </a:p>
          <a:p>
            <a:pPr lvl="1"/>
            <a:endParaRPr lang="sr-Cyrl-RS" dirty="0"/>
          </a:p>
          <a:p>
            <a:r>
              <a:rPr lang="sr-RS" dirty="0"/>
              <a:t>Када комбинујемо </a:t>
            </a:r>
            <a:r>
              <a:rPr lang="sr-RS" dirty="0" err="1"/>
              <a:t>пробиотике</a:t>
            </a:r>
            <a:r>
              <a:rPr lang="sr-RS" dirty="0"/>
              <a:t> и </a:t>
            </a:r>
            <a:r>
              <a:rPr lang="sr-RS" dirty="0" err="1"/>
              <a:t>пребиотике</a:t>
            </a:r>
            <a:r>
              <a:rPr lang="sr-RS" dirty="0"/>
              <a:t> у један препарат, добијамо </a:t>
            </a:r>
            <a:r>
              <a:rPr lang="sr-RS" b="1" dirty="0" err="1"/>
              <a:t>синбиотике</a:t>
            </a:r>
            <a:r>
              <a:rPr lang="sr-RS" dirty="0"/>
              <a:t>.</a:t>
            </a:r>
            <a:endParaRPr lang="sr-Cyrl-RS" dirty="0"/>
          </a:p>
          <a:p>
            <a:endParaRPr lang="sr-Cyrl-RS" dirty="0"/>
          </a:p>
          <a:p>
            <a:r>
              <a:rPr lang="sr-RS" dirty="0"/>
              <a:t>Конзумација правилно одабраних </a:t>
            </a:r>
            <a:r>
              <a:rPr lang="sr-RS" dirty="0" err="1"/>
              <a:t>пробиотика</a:t>
            </a:r>
            <a:r>
              <a:rPr lang="sr-RS" dirty="0"/>
              <a:t>, </a:t>
            </a:r>
            <a:r>
              <a:rPr lang="sr-RS" dirty="0" err="1"/>
              <a:t>пребиотика</a:t>
            </a:r>
            <a:r>
              <a:rPr lang="sr-RS" dirty="0"/>
              <a:t> или </a:t>
            </a:r>
            <a:r>
              <a:rPr lang="sr-RS" dirty="0" err="1"/>
              <a:t>синбиотика</a:t>
            </a:r>
            <a:r>
              <a:rPr lang="sr-RS" dirty="0"/>
              <a:t> доприноси побољшању здравља.</a:t>
            </a:r>
          </a:p>
          <a:p>
            <a:endParaRPr lang="sr-RS" dirty="0"/>
          </a:p>
          <a:p>
            <a:endParaRPr lang="sr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8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528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Типови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855" y="1231858"/>
            <a:ext cx="11554690" cy="516300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Псеудоопстипација</a:t>
            </a:r>
            <a:r>
              <a:rPr lang="bg-BG" dirty="0"/>
              <a:t> - погрешно интерпретирани </a:t>
            </a:r>
            <a:r>
              <a:rPr lang="bg-BG" dirty="0" err="1"/>
              <a:t>поремећај</a:t>
            </a:r>
            <a:r>
              <a:rPr lang="bg-BG" dirty="0"/>
              <a:t> </a:t>
            </a:r>
            <a:r>
              <a:rPr lang="bg-BG" dirty="0" err="1"/>
              <a:t>пражњења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јер</a:t>
            </a:r>
            <a:r>
              <a:rPr lang="bg-BG" dirty="0"/>
              <a:t> </a:t>
            </a:r>
            <a:r>
              <a:rPr lang="bg-BG" dirty="0" err="1"/>
              <a:t>образложење</a:t>
            </a:r>
            <a:r>
              <a:rPr lang="bg-BG" dirty="0"/>
              <a:t> </a:t>
            </a:r>
            <a:r>
              <a:rPr lang="bg-BG" dirty="0" err="1"/>
              <a:t>поремећаја</a:t>
            </a:r>
            <a:r>
              <a:rPr lang="bg-BG" dirty="0"/>
              <a:t> </a:t>
            </a:r>
            <a:r>
              <a:rPr lang="bg-BG" dirty="0" err="1"/>
              <a:t>према</a:t>
            </a:r>
            <a:r>
              <a:rPr lang="bg-BG" dirty="0"/>
              <a:t> </a:t>
            </a:r>
            <a:r>
              <a:rPr lang="bg-BG" dirty="0" err="1"/>
              <a:t>медицинској</a:t>
            </a:r>
            <a:r>
              <a:rPr lang="bg-BG" dirty="0"/>
              <a:t> </a:t>
            </a:r>
            <a:r>
              <a:rPr lang="bg-BG" dirty="0" err="1"/>
              <a:t>дефиницији</a:t>
            </a:r>
            <a:r>
              <a:rPr lang="bg-BG" dirty="0"/>
              <a:t> анулира болест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Нервозн</a:t>
            </a:r>
            <a:r>
              <a:rPr lang="hr-HR" b="1" dirty="0" err="1"/>
              <a:t>а</a:t>
            </a:r>
            <a:r>
              <a:rPr lang="bg-BG" b="1" dirty="0"/>
              <a:t> </a:t>
            </a:r>
            <a:r>
              <a:rPr lang="bg-BG" b="1" dirty="0" err="1"/>
              <a:t>црев</a:t>
            </a:r>
            <a:r>
              <a:rPr lang="hr-HR" b="1" dirty="0" err="1"/>
              <a:t>а</a:t>
            </a:r>
            <a:r>
              <a:rPr lang="bg-BG" b="1" dirty="0"/>
              <a:t> </a:t>
            </a:r>
            <a:r>
              <a:rPr lang="bg-BG" dirty="0"/>
              <a:t>- чест </a:t>
            </a:r>
            <a:r>
              <a:rPr lang="bg-BG" dirty="0" err="1"/>
              <a:t>поремећај</a:t>
            </a:r>
            <a:r>
              <a:rPr lang="bg-BG" dirty="0"/>
              <a:t> у </a:t>
            </a:r>
            <a:r>
              <a:rPr lang="bg-BG" dirty="0" err="1"/>
              <a:t>пражњењу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а </a:t>
            </a:r>
            <a:r>
              <a:rPr lang="bg-BG" dirty="0" err="1"/>
              <a:t>пос</a:t>
            </a:r>
            <a:r>
              <a:rPr lang="hr-HR" dirty="0" err="1"/>
              <a:t>л</a:t>
            </a:r>
            <a:r>
              <a:rPr lang="bg-BG" dirty="0" err="1"/>
              <a:t>едица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преосетљивости</a:t>
            </a:r>
            <a:r>
              <a:rPr lang="bg-BG" dirty="0"/>
              <a:t> </a:t>
            </a:r>
            <a:r>
              <a:rPr lang="hr-HR" dirty="0" err="1"/>
              <a:t>зидова</a:t>
            </a:r>
            <a:r>
              <a:rPr lang="hr-HR" dirty="0"/>
              <a:t> </a:t>
            </a:r>
            <a:r>
              <a:rPr lang="bg-BG" dirty="0" err="1"/>
              <a:t>црева</a:t>
            </a:r>
            <a:r>
              <a:rPr lang="bg-BG" dirty="0"/>
              <a:t> на </a:t>
            </a:r>
            <a:r>
              <a:rPr lang="bg-BG" dirty="0" err="1"/>
              <a:t>растезање</a:t>
            </a:r>
            <a:r>
              <a:rPr lang="bg-BG" dirty="0"/>
              <a:t> </a:t>
            </a:r>
            <a:r>
              <a:rPr lang="bg-BG" dirty="0" err="1"/>
              <a:t>столицом</a:t>
            </a:r>
            <a:r>
              <a:rPr lang="bg-BG" dirty="0"/>
              <a:t>, </a:t>
            </a:r>
            <a:r>
              <a:rPr lang="bg-BG" dirty="0" err="1"/>
              <a:t>тако</a:t>
            </a:r>
            <a:r>
              <a:rPr lang="bg-BG" dirty="0"/>
              <a:t> да </a:t>
            </a:r>
            <a:r>
              <a:rPr lang="bg-BG" dirty="0" err="1"/>
              <a:t>већ</a:t>
            </a:r>
            <a:r>
              <a:rPr lang="bg-BG" dirty="0"/>
              <a:t> и </a:t>
            </a:r>
            <a:r>
              <a:rPr lang="bg-BG" dirty="0" err="1"/>
              <a:t>мање</a:t>
            </a:r>
            <a:r>
              <a:rPr lang="bg-BG" dirty="0"/>
              <a:t> </a:t>
            </a:r>
            <a:r>
              <a:rPr lang="bg-BG" dirty="0" err="1"/>
              <a:t>количине</a:t>
            </a:r>
            <a:r>
              <a:rPr lang="bg-BG" dirty="0"/>
              <a:t> </a:t>
            </a:r>
            <a:r>
              <a:rPr lang="bg-BG" dirty="0" err="1"/>
              <a:t>фекалија</a:t>
            </a:r>
            <a:r>
              <a:rPr lang="bg-BG" dirty="0"/>
              <a:t> </a:t>
            </a:r>
            <a:r>
              <a:rPr lang="bg-BG" dirty="0" err="1"/>
              <a:t>провоцирају</a:t>
            </a:r>
            <a:r>
              <a:rPr lang="bg-BG" dirty="0"/>
              <a:t> </a:t>
            </a:r>
            <a:r>
              <a:rPr lang="bg-BG" dirty="0" err="1"/>
              <a:t>пражњење</a:t>
            </a:r>
            <a:r>
              <a:rPr lang="bg-BG" dirty="0"/>
              <a:t>. Разлог том </a:t>
            </a:r>
            <a:r>
              <a:rPr lang="bg-BG" dirty="0" err="1"/>
              <a:t>поремећају</a:t>
            </a:r>
            <a:r>
              <a:rPr lang="bg-BG" dirty="0"/>
              <a:t> </a:t>
            </a:r>
            <a:r>
              <a:rPr lang="bg-BG" dirty="0" err="1"/>
              <a:t>није</a:t>
            </a:r>
            <a:r>
              <a:rPr lang="bg-BG" dirty="0"/>
              <a:t> </a:t>
            </a:r>
            <a:r>
              <a:rPr lang="bg-BG" dirty="0" err="1"/>
              <a:t>јасан</a:t>
            </a:r>
            <a:r>
              <a:rPr lang="bg-BG" dirty="0"/>
              <a:t>, </a:t>
            </a:r>
            <a:r>
              <a:rPr lang="bg-BG" dirty="0" err="1"/>
              <a:t>иако</a:t>
            </a:r>
            <a:r>
              <a:rPr lang="bg-BG" dirty="0"/>
              <a:t> се </a:t>
            </a:r>
            <a:r>
              <a:rPr lang="bg-BG" dirty="0" err="1"/>
              <a:t>такво</a:t>
            </a:r>
            <a:r>
              <a:rPr lang="bg-BG" dirty="0"/>
              <a:t> </a:t>
            </a:r>
            <a:r>
              <a:rPr lang="bg-BG" dirty="0" err="1"/>
              <a:t>стање</a:t>
            </a:r>
            <a:r>
              <a:rPr lang="bg-BG" dirty="0"/>
              <a:t> </a:t>
            </a:r>
            <a:r>
              <a:rPr lang="bg-BG" dirty="0" err="1"/>
              <a:t>дефини</a:t>
            </a:r>
            <a:r>
              <a:rPr lang="hr-HR" dirty="0" err="1"/>
              <a:t>ше</a:t>
            </a:r>
            <a:r>
              <a:rPr lang="bg-BG" dirty="0"/>
              <a:t>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абнормално</a:t>
            </a:r>
            <a:r>
              <a:rPr lang="bg-BG" dirty="0"/>
              <a:t>.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Споро</a:t>
            </a:r>
            <a:r>
              <a:rPr lang="bg-BG" b="1" dirty="0"/>
              <a:t> </a:t>
            </a:r>
            <a:r>
              <a:rPr lang="hr-HR" b="1" dirty="0" err="1"/>
              <a:t>пражњење</a:t>
            </a:r>
            <a:r>
              <a:rPr lang="hr-HR" b="1" dirty="0"/>
              <a:t> </a:t>
            </a:r>
            <a:r>
              <a:rPr lang="hr-HR" b="1" dirty="0" err="1"/>
              <a:t>црева</a:t>
            </a:r>
            <a:r>
              <a:rPr lang="bg-BG" dirty="0"/>
              <a:t>- </a:t>
            </a:r>
            <a:r>
              <a:rPr lang="bg-BG" dirty="0" err="1"/>
              <a:t>најчешћи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за </a:t>
            </a:r>
            <a:r>
              <a:rPr lang="bg-BG" dirty="0" err="1"/>
              <a:t>лечење</a:t>
            </a:r>
            <a:r>
              <a:rPr lang="bg-BG" dirty="0"/>
              <a:t> и на</a:t>
            </a:r>
            <a:r>
              <a:rPr lang="hr-HR" dirty="0" err="1"/>
              <a:t>јзахтевниј</a:t>
            </a:r>
            <a:r>
              <a:rPr lang="bg-BG" dirty="0"/>
              <a:t>и </a:t>
            </a:r>
            <a:r>
              <a:rPr lang="bg-BG" dirty="0" err="1"/>
              <a:t>поремећај</a:t>
            </a:r>
            <a:r>
              <a:rPr lang="bg-BG" dirty="0"/>
              <a:t>. </a:t>
            </a:r>
            <a:r>
              <a:rPr lang="bg-BG" dirty="0" err="1"/>
              <a:t>Нормалан</a:t>
            </a:r>
            <a:r>
              <a:rPr lang="bg-BG" dirty="0"/>
              <a:t> </a:t>
            </a:r>
            <a:r>
              <a:rPr lang="bg-BG" dirty="0" err="1"/>
              <a:t>пролаз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, </a:t>
            </a:r>
            <a:r>
              <a:rPr lang="bg-BG" dirty="0" err="1"/>
              <a:t>од</a:t>
            </a:r>
            <a:r>
              <a:rPr lang="bg-BG" dirty="0"/>
              <a:t> </a:t>
            </a:r>
            <a:r>
              <a:rPr lang="bg-BG" dirty="0" err="1"/>
              <a:t>узимања</a:t>
            </a:r>
            <a:r>
              <a:rPr lang="bg-BG" dirty="0"/>
              <a:t> </a:t>
            </a:r>
            <a:r>
              <a:rPr lang="bg-BG" dirty="0" err="1"/>
              <a:t>хране</a:t>
            </a:r>
            <a:r>
              <a:rPr lang="bg-BG" dirty="0"/>
              <a:t> до </a:t>
            </a:r>
            <a:r>
              <a:rPr lang="bg-BG" dirty="0" err="1"/>
              <a:t>пражњења</a:t>
            </a:r>
            <a:r>
              <a:rPr lang="bg-BG" dirty="0"/>
              <a:t>, </a:t>
            </a:r>
            <a:r>
              <a:rPr lang="bg-BG" dirty="0" err="1"/>
              <a:t>траје</a:t>
            </a:r>
            <a:r>
              <a:rPr lang="bg-BG" dirty="0"/>
              <a:t> око 48 </a:t>
            </a:r>
            <a:r>
              <a:rPr lang="bg-BG" dirty="0" err="1"/>
              <a:t>сати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</a:t>
            </a:r>
            <a:r>
              <a:rPr lang="bg-BG" dirty="0" err="1"/>
              <a:t>испитивања</a:t>
            </a:r>
            <a:r>
              <a:rPr lang="bg-BG" dirty="0"/>
              <a:t> </a:t>
            </a:r>
            <a:r>
              <a:rPr lang="bg-BG" dirty="0" err="1"/>
              <a:t>показују</a:t>
            </a:r>
            <a:r>
              <a:rPr lang="bg-BG" dirty="0"/>
              <a:t> да се </a:t>
            </a:r>
            <a:r>
              <a:rPr lang="bg-BG" dirty="0" err="1"/>
              <a:t>пражњење</a:t>
            </a:r>
            <a:r>
              <a:rPr lang="bg-BG" dirty="0"/>
              <a:t> може </a:t>
            </a:r>
            <a:r>
              <a:rPr lang="hr-HR" dirty="0" err="1"/>
              <a:t>трајати</a:t>
            </a:r>
            <a:r>
              <a:rPr lang="hr-HR" dirty="0"/>
              <a:t> </a:t>
            </a:r>
            <a:r>
              <a:rPr lang="bg-BG" dirty="0"/>
              <a:t>и до шест дана. </a:t>
            </a:r>
            <a:r>
              <a:rPr lang="bg-BG" dirty="0" err="1"/>
              <a:t>Разлози</a:t>
            </a:r>
            <a:r>
              <a:rPr lang="bg-BG" dirty="0"/>
              <a:t> </a:t>
            </a:r>
            <a:r>
              <a:rPr lang="bg-BG" dirty="0" err="1"/>
              <a:t>нису</a:t>
            </a:r>
            <a:r>
              <a:rPr lang="bg-BG" dirty="0"/>
              <a:t> до </a:t>
            </a:r>
            <a:r>
              <a:rPr lang="bg-BG" dirty="0" err="1"/>
              <a:t>краја</a:t>
            </a:r>
            <a:r>
              <a:rPr lang="bg-BG" dirty="0"/>
              <a:t> </a:t>
            </a:r>
            <a:r>
              <a:rPr lang="bg-BG" dirty="0" err="1"/>
              <a:t>јасн</a:t>
            </a:r>
            <a:r>
              <a:rPr lang="hr-HR" dirty="0" err="1"/>
              <a:t>и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 err="1"/>
              <a:t>Краткотрајна</a:t>
            </a:r>
            <a:r>
              <a:rPr lang="bg-BG" b="1" dirty="0"/>
              <a:t> и </a:t>
            </a:r>
            <a:r>
              <a:rPr lang="bg-BG" b="1" dirty="0" err="1"/>
              <a:t>пролазна</a:t>
            </a:r>
            <a:r>
              <a:rPr lang="bg-BG" b="1" dirty="0"/>
              <a:t> </a:t>
            </a:r>
            <a:r>
              <a:rPr lang="bg-BG" b="1" dirty="0" err="1"/>
              <a:t>опстипација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сусреће</a:t>
            </a:r>
            <a:r>
              <a:rPr lang="bg-BG" dirty="0"/>
              <a:t> се готово код свих </a:t>
            </a:r>
            <a:r>
              <a:rPr lang="bg-BG" dirty="0" err="1"/>
              <a:t>људи</a:t>
            </a:r>
            <a:r>
              <a:rPr lang="bg-BG" dirty="0"/>
              <a:t>. </a:t>
            </a:r>
            <a:r>
              <a:rPr lang="bg-BG" dirty="0" err="1"/>
              <a:t>Најчешће</a:t>
            </a:r>
            <a:r>
              <a:rPr lang="bg-BG" dirty="0"/>
              <a:t> се </a:t>
            </a:r>
            <a:r>
              <a:rPr lang="bg-BG" dirty="0" err="1"/>
              <a:t>јавља</a:t>
            </a:r>
            <a:r>
              <a:rPr lang="bg-BG" dirty="0"/>
              <a:t> на </a:t>
            </a:r>
            <a:r>
              <a:rPr lang="bg-BG" dirty="0" err="1"/>
              <a:t>путовању</a:t>
            </a:r>
            <a:r>
              <a:rPr lang="bg-BG" dirty="0"/>
              <a:t> или </a:t>
            </a:r>
            <a:r>
              <a:rPr lang="bg-BG" dirty="0" err="1"/>
              <a:t>приликом</a:t>
            </a:r>
            <a:r>
              <a:rPr lang="bg-BG" dirty="0"/>
              <a:t> </a:t>
            </a:r>
            <a:r>
              <a:rPr lang="bg-BG" dirty="0" err="1"/>
              <a:t>боравка</a:t>
            </a:r>
            <a:r>
              <a:rPr lang="bg-BG" dirty="0"/>
              <a:t> у болници, а на </a:t>
            </a:r>
            <a:r>
              <a:rPr lang="bg-BG" dirty="0" err="1"/>
              <a:t>њу</a:t>
            </a:r>
            <a:r>
              <a:rPr lang="bg-BG" dirty="0"/>
              <a:t> се </a:t>
            </a:r>
            <a:r>
              <a:rPr lang="hr-HR" dirty="0" err="1"/>
              <a:t>жале</a:t>
            </a:r>
            <a:r>
              <a:rPr lang="hr-HR" dirty="0"/>
              <a:t> </a:t>
            </a:r>
            <a:r>
              <a:rPr lang="bg-BG" dirty="0"/>
              <a:t>и </a:t>
            </a:r>
            <a:r>
              <a:rPr lang="bg-BG" dirty="0" err="1"/>
              <a:t>многи</a:t>
            </a:r>
            <a:r>
              <a:rPr lang="bg-BG" dirty="0"/>
              <a:t> </a:t>
            </a:r>
            <a:r>
              <a:rPr lang="bg-BG" dirty="0" err="1"/>
              <a:t>болесници</a:t>
            </a:r>
            <a:r>
              <a:rPr lang="bg-BG" dirty="0"/>
              <a:t> </a:t>
            </a:r>
            <a:r>
              <a:rPr lang="bg-BG" dirty="0" err="1"/>
              <a:t>који</a:t>
            </a:r>
            <a:r>
              <a:rPr lang="bg-BG" dirty="0"/>
              <a:t> </a:t>
            </a:r>
            <a:r>
              <a:rPr lang="bg-BG" dirty="0" err="1"/>
              <a:t>узимају</a:t>
            </a:r>
            <a:r>
              <a:rPr lang="bg-BG" dirty="0"/>
              <a:t> различите лекове. </a:t>
            </a:r>
            <a:r>
              <a:rPr lang="bg-BG" dirty="0" err="1"/>
              <a:t>Посебно</a:t>
            </a:r>
            <a:r>
              <a:rPr lang="bg-BG" dirty="0"/>
              <a:t> </a:t>
            </a:r>
            <a:r>
              <a:rPr lang="bg-BG" dirty="0" err="1"/>
              <a:t>треба</a:t>
            </a:r>
            <a:r>
              <a:rPr lang="bg-BG" dirty="0"/>
              <a:t> </a:t>
            </a:r>
            <a:r>
              <a:rPr lang="bg-BG" dirty="0" err="1"/>
              <a:t>имати</a:t>
            </a:r>
            <a:r>
              <a:rPr lang="bg-BG" dirty="0"/>
              <a:t> на </a:t>
            </a:r>
            <a:r>
              <a:rPr lang="bg-BG" dirty="0" err="1"/>
              <a:t>уму</a:t>
            </a:r>
            <a:r>
              <a:rPr lang="bg-BG" dirty="0"/>
              <a:t> да </a:t>
            </a:r>
            <a:r>
              <a:rPr lang="bg-BG" dirty="0" err="1"/>
              <a:t>неуролошки</a:t>
            </a:r>
            <a:r>
              <a:rPr lang="bg-BG" dirty="0"/>
              <a:t> (</a:t>
            </a:r>
            <a:r>
              <a:rPr lang="bg-BG" dirty="0" err="1"/>
              <a:t>нпр</a:t>
            </a:r>
            <a:r>
              <a:rPr lang="bg-BG" dirty="0"/>
              <a:t>. </a:t>
            </a:r>
            <a:r>
              <a:rPr lang="bg-BG" dirty="0" err="1"/>
              <a:t>антипаркинсоници</a:t>
            </a:r>
            <a:r>
              <a:rPr lang="bg-BG" dirty="0"/>
              <a:t>), </a:t>
            </a:r>
            <a:r>
              <a:rPr lang="bg-BG" dirty="0" err="1"/>
              <a:t>као</a:t>
            </a:r>
            <a:r>
              <a:rPr lang="bg-BG" dirty="0"/>
              <a:t> и </a:t>
            </a:r>
            <a:r>
              <a:rPr lang="bg-BG" dirty="0" err="1"/>
              <a:t>кардијални</a:t>
            </a:r>
            <a:r>
              <a:rPr lang="bg-BG" dirty="0"/>
              <a:t> </a:t>
            </a:r>
            <a:r>
              <a:rPr lang="bg-BG" dirty="0" err="1"/>
              <a:t>лекови</a:t>
            </a:r>
            <a:r>
              <a:rPr lang="bg-BG" dirty="0"/>
              <a:t> из </a:t>
            </a:r>
            <a:r>
              <a:rPr lang="bg-BG" dirty="0" err="1"/>
              <a:t>групе</a:t>
            </a:r>
            <a:r>
              <a:rPr lang="bg-BG" dirty="0"/>
              <a:t> </a:t>
            </a:r>
            <a:r>
              <a:rPr lang="bg-BG" dirty="0" err="1"/>
              <a:t>антиаритмика</a:t>
            </a:r>
            <a:r>
              <a:rPr lang="bg-BG" dirty="0"/>
              <a:t> или </a:t>
            </a:r>
            <a:r>
              <a:rPr lang="hr-HR" dirty="0" err="1"/>
              <a:t>анти</a:t>
            </a:r>
            <a:r>
              <a:rPr lang="bg-BG" dirty="0" err="1"/>
              <a:t>хип</a:t>
            </a:r>
            <a:r>
              <a:rPr lang="hr-HR" dirty="0" err="1"/>
              <a:t>ер</a:t>
            </a:r>
            <a:r>
              <a:rPr lang="bg-BG" dirty="0" err="1"/>
              <a:t>тензива</a:t>
            </a:r>
            <a:r>
              <a:rPr lang="bg-BG" dirty="0"/>
              <a:t> (</a:t>
            </a:r>
            <a:r>
              <a:rPr lang="bg-BG" dirty="0" err="1"/>
              <a:t>нпр</a:t>
            </a:r>
            <a:r>
              <a:rPr lang="bg-BG" dirty="0"/>
              <a:t>. </a:t>
            </a:r>
            <a:r>
              <a:rPr lang="bg-BG" dirty="0" err="1"/>
              <a:t>блокатори</a:t>
            </a:r>
            <a:r>
              <a:rPr lang="bg-BG" dirty="0"/>
              <a:t> </a:t>
            </a:r>
            <a:r>
              <a:rPr lang="bg-BG" dirty="0" err="1"/>
              <a:t>калци</a:t>
            </a:r>
            <a:r>
              <a:rPr lang="hr-HR" dirty="0" err="1"/>
              <a:t>јумских</a:t>
            </a:r>
            <a:r>
              <a:rPr lang="bg-BG" dirty="0"/>
              <a:t> канала), директно </a:t>
            </a:r>
            <a:r>
              <a:rPr lang="bg-BG" dirty="0" err="1"/>
              <a:t>успоравају</a:t>
            </a:r>
            <a:r>
              <a:rPr lang="bg-BG" dirty="0"/>
              <a:t> </a:t>
            </a:r>
            <a:r>
              <a:rPr lang="bg-BG" dirty="0" err="1"/>
              <a:t>црева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/>
              <a:t>Функционална </a:t>
            </a:r>
            <a:r>
              <a:rPr lang="bg-BG" b="1" dirty="0" err="1"/>
              <a:t>опстипација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поседица</a:t>
            </a:r>
            <a:r>
              <a:rPr lang="bg-BG" dirty="0"/>
              <a:t> </a:t>
            </a:r>
            <a:r>
              <a:rPr lang="bg-BG" dirty="0" err="1"/>
              <a:t>болног</a:t>
            </a:r>
            <a:r>
              <a:rPr lang="bg-BG" dirty="0"/>
              <a:t> </a:t>
            </a:r>
            <a:r>
              <a:rPr lang="hr-HR" dirty="0" err="1"/>
              <a:t>на</a:t>
            </a:r>
            <a:r>
              <a:rPr lang="bg-BG" dirty="0" err="1"/>
              <a:t>дражаја</a:t>
            </a:r>
            <a:r>
              <a:rPr lang="bg-BG" dirty="0"/>
              <a:t> у </a:t>
            </a:r>
            <a:r>
              <a:rPr lang="bg-BG" dirty="0" err="1"/>
              <a:t>подручју</a:t>
            </a:r>
            <a:r>
              <a:rPr lang="bg-BG" dirty="0"/>
              <a:t> </a:t>
            </a:r>
            <a:r>
              <a:rPr lang="bg-BG" dirty="0" err="1"/>
              <a:t>завршног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, </a:t>
            </a:r>
            <a:r>
              <a:rPr lang="bg-BG" dirty="0" err="1"/>
              <a:t>што</a:t>
            </a:r>
            <a:r>
              <a:rPr lang="bg-BG" dirty="0"/>
              <a:t> се </a:t>
            </a:r>
            <a:r>
              <a:rPr lang="bg-BG" dirty="0" err="1"/>
              <a:t>најчешће</a:t>
            </a:r>
            <a:r>
              <a:rPr lang="bg-BG" dirty="0"/>
              <a:t> види код </a:t>
            </a:r>
            <a:r>
              <a:rPr lang="bg-BG" dirty="0" err="1"/>
              <a:t>великих</a:t>
            </a:r>
            <a:r>
              <a:rPr lang="bg-BG" dirty="0"/>
              <a:t> и </a:t>
            </a:r>
            <a:r>
              <a:rPr lang="bg-BG" dirty="0" err="1"/>
              <a:t>болних</a:t>
            </a:r>
            <a:r>
              <a:rPr lang="bg-BG" dirty="0"/>
              <a:t> хемороида, </a:t>
            </a:r>
            <a:r>
              <a:rPr lang="bg-BG" dirty="0" err="1"/>
              <a:t>оштећења</a:t>
            </a:r>
            <a:r>
              <a:rPr lang="bg-BG" dirty="0"/>
              <a:t> </a:t>
            </a:r>
            <a:r>
              <a:rPr lang="bg-BG" dirty="0" err="1"/>
              <a:t>слузнице</a:t>
            </a:r>
            <a:r>
              <a:rPr lang="bg-BG" dirty="0"/>
              <a:t> </a:t>
            </a:r>
            <a:r>
              <a:rPr lang="bg-BG" dirty="0" err="1"/>
              <a:t>аналног</a:t>
            </a:r>
            <a:r>
              <a:rPr lang="bg-BG" dirty="0"/>
              <a:t> канала (</a:t>
            </a:r>
            <a:r>
              <a:rPr lang="bg-BG" dirty="0" err="1"/>
              <a:t>фисуре</a:t>
            </a:r>
            <a:r>
              <a:rPr lang="bg-BG" dirty="0"/>
              <a:t>). У </a:t>
            </a:r>
            <a:r>
              <a:rPr lang="bg-BG" dirty="0" err="1"/>
              <a:t>таквом</a:t>
            </a:r>
            <a:r>
              <a:rPr lang="bg-BG" dirty="0"/>
              <a:t> </a:t>
            </a:r>
            <a:r>
              <a:rPr lang="bg-BG" dirty="0" err="1"/>
              <a:t>случају</a:t>
            </a:r>
            <a:r>
              <a:rPr lang="bg-BG" dirty="0"/>
              <a:t> свако </a:t>
            </a:r>
            <a:r>
              <a:rPr lang="bg-BG" dirty="0" err="1"/>
              <a:t>пражњење</a:t>
            </a:r>
            <a:r>
              <a:rPr lang="bg-BG" dirty="0"/>
              <a:t> </a:t>
            </a:r>
            <a:r>
              <a:rPr lang="bg-BG" dirty="0" err="1"/>
              <a:t>црева</a:t>
            </a:r>
            <a:r>
              <a:rPr lang="bg-BG" dirty="0"/>
              <a:t> </a:t>
            </a:r>
            <a:r>
              <a:rPr lang="bg-BG" dirty="0" err="1"/>
              <a:t>праћено</a:t>
            </a:r>
            <a:r>
              <a:rPr lang="bg-BG" dirty="0"/>
              <a:t> </a:t>
            </a:r>
            <a:r>
              <a:rPr lang="bg-BG" dirty="0" err="1"/>
              <a:t>је</a:t>
            </a:r>
            <a:r>
              <a:rPr lang="bg-BG" dirty="0"/>
              <a:t> </a:t>
            </a:r>
            <a:r>
              <a:rPr lang="bg-BG" dirty="0" err="1"/>
              <a:t>јаким</a:t>
            </a:r>
            <a:r>
              <a:rPr lang="bg-BG" dirty="0"/>
              <a:t> </a:t>
            </a:r>
            <a:r>
              <a:rPr lang="bg-BG" dirty="0" err="1"/>
              <a:t>боловима</a:t>
            </a:r>
            <a:r>
              <a:rPr lang="bg-BG" dirty="0"/>
              <a:t>, па </a:t>
            </a:r>
            <a:r>
              <a:rPr lang="bg-BG" dirty="0" err="1"/>
              <a:t>пацијент</a:t>
            </a:r>
            <a:r>
              <a:rPr lang="bg-BG" dirty="0"/>
              <a:t> </a:t>
            </a:r>
            <a:r>
              <a:rPr lang="hr-HR" dirty="0" err="1"/>
              <a:t>избегава</a:t>
            </a:r>
            <a:r>
              <a:rPr lang="hr-HR" dirty="0"/>
              <a:t> </a:t>
            </a:r>
            <a:r>
              <a:rPr lang="bg-BG" dirty="0" err="1"/>
              <a:t>пражњење</a:t>
            </a:r>
            <a:r>
              <a:rPr lang="bg-BG" dirty="0"/>
              <a:t>. </a:t>
            </a:r>
            <a:r>
              <a:rPr lang="hr-HR" dirty="0" err="1"/>
              <a:t>Након</a:t>
            </a:r>
            <a:r>
              <a:rPr lang="hr-HR" dirty="0"/>
              <a:t> </a:t>
            </a:r>
            <a:r>
              <a:rPr lang="bg-BG" dirty="0" err="1"/>
              <a:t>пражњење</a:t>
            </a:r>
            <a:r>
              <a:rPr lang="bg-BG" dirty="0"/>
              <a:t>, бол </a:t>
            </a:r>
            <a:r>
              <a:rPr lang="bg-BG" dirty="0" err="1"/>
              <a:t>постаје</a:t>
            </a:r>
            <a:r>
              <a:rPr lang="bg-BG" dirty="0"/>
              <a:t> </a:t>
            </a:r>
            <a:r>
              <a:rPr lang="bg-BG" dirty="0" err="1"/>
              <a:t>још</a:t>
            </a:r>
            <a:r>
              <a:rPr lang="bg-BG" dirty="0"/>
              <a:t> </a:t>
            </a:r>
            <a:r>
              <a:rPr lang="hr-HR" dirty="0" err="1"/>
              <a:t>јачи</a:t>
            </a:r>
            <a:endParaRPr lang="hr-HR" dirty="0"/>
          </a:p>
          <a:p>
            <a:pPr marL="514350" indent="-514350">
              <a:buFont typeface="+mj-lt"/>
              <a:buAutoNum type="arabicPeriod"/>
            </a:pPr>
            <a:r>
              <a:rPr lang="bg-BG" b="1" dirty="0"/>
              <a:t>Болест </a:t>
            </a:r>
            <a:r>
              <a:rPr lang="bg-BG" b="1" dirty="0" err="1"/>
              <a:t>црева</a:t>
            </a:r>
            <a:r>
              <a:rPr lang="bg-BG" b="1" dirty="0"/>
              <a:t> </a:t>
            </a:r>
            <a:r>
              <a:rPr lang="bg-BG" dirty="0"/>
              <a:t>- </a:t>
            </a:r>
            <a:r>
              <a:rPr lang="bg-BG" dirty="0" err="1"/>
              <a:t>врло</a:t>
            </a:r>
            <a:r>
              <a:rPr lang="bg-BG" dirty="0"/>
              <a:t> чест </a:t>
            </a:r>
            <a:r>
              <a:rPr lang="bg-BG" dirty="0" err="1"/>
              <a:t>разлог</a:t>
            </a:r>
            <a:r>
              <a:rPr lang="bg-BG" dirty="0"/>
              <a:t>. </a:t>
            </a:r>
            <a:r>
              <a:rPr lang="hr-HR" dirty="0" err="1"/>
              <a:t>Карциноми</a:t>
            </a:r>
            <a:r>
              <a:rPr lang="bg-BG" dirty="0"/>
              <a:t>, </a:t>
            </a:r>
            <a:r>
              <a:rPr lang="bg-BG" dirty="0" err="1"/>
              <a:t>али</a:t>
            </a:r>
            <a:r>
              <a:rPr lang="bg-BG" dirty="0"/>
              <a:t> и </a:t>
            </a:r>
            <a:r>
              <a:rPr lang="bg-BG" dirty="0" err="1"/>
              <a:t>доброћудни</a:t>
            </a:r>
            <a:r>
              <a:rPr lang="bg-BG" dirty="0"/>
              <a:t> </a:t>
            </a:r>
            <a:r>
              <a:rPr lang="bg-BG" dirty="0" err="1"/>
              <a:t>разлози</a:t>
            </a:r>
            <a:r>
              <a:rPr lang="bg-BG" dirty="0"/>
              <a:t>, </a:t>
            </a:r>
            <a:r>
              <a:rPr lang="bg-BG" dirty="0" err="1"/>
              <a:t>као</a:t>
            </a:r>
            <a:r>
              <a:rPr lang="bg-BG" dirty="0"/>
              <a:t> </a:t>
            </a:r>
            <a:r>
              <a:rPr lang="bg-BG" dirty="0" err="1"/>
              <a:t>што</a:t>
            </a:r>
            <a:r>
              <a:rPr lang="bg-BG" dirty="0"/>
              <a:t> </a:t>
            </a:r>
            <a:r>
              <a:rPr lang="bg-BG" dirty="0" err="1"/>
              <a:t>су</a:t>
            </a:r>
            <a:r>
              <a:rPr lang="bg-BG" dirty="0"/>
              <a:t> </a:t>
            </a:r>
            <a:r>
              <a:rPr lang="bg-BG" dirty="0" err="1"/>
              <a:t>упала</a:t>
            </a:r>
            <a:r>
              <a:rPr lang="bg-BG" dirty="0"/>
              <a:t> </a:t>
            </a:r>
            <a:r>
              <a:rPr lang="bg-BG" dirty="0" err="1"/>
              <a:t>цревних</a:t>
            </a:r>
            <a:r>
              <a:rPr lang="bg-BG" dirty="0"/>
              <a:t> </a:t>
            </a:r>
            <a:r>
              <a:rPr lang="bg-BG" dirty="0" err="1"/>
              <a:t>кесица</a:t>
            </a:r>
            <a:r>
              <a:rPr lang="bg-BG" dirty="0"/>
              <a:t> (</a:t>
            </a:r>
            <a:r>
              <a:rPr lang="bg-BG" dirty="0" err="1"/>
              <a:t>дивертикул</a:t>
            </a:r>
            <a:r>
              <a:rPr lang="hr-HR" dirty="0" err="1"/>
              <a:t>и</a:t>
            </a:r>
            <a:r>
              <a:rPr lang="bg-BG" dirty="0"/>
              <a:t>), </a:t>
            </a:r>
            <a:r>
              <a:rPr lang="bg-BG" dirty="0" err="1"/>
              <a:t>могу</a:t>
            </a:r>
            <a:r>
              <a:rPr lang="bg-BG" dirty="0"/>
              <a:t> </a:t>
            </a:r>
            <a:r>
              <a:rPr lang="bg-BG" dirty="0" err="1"/>
              <a:t>стварати</a:t>
            </a:r>
            <a:r>
              <a:rPr lang="bg-BG" dirty="0"/>
              <a:t> велик проблем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54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3110"/>
            <a:ext cx="10515600" cy="974005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Терапија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200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867187"/>
            <a:ext cx="5181600" cy="4813112"/>
          </a:xfrm>
        </p:spPr>
        <p:txBody>
          <a:bodyPr>
            <a:normAutofit/>
          </a:bodyPr>
          <a:lstStyle/>
          <a:p>
            <a:r>
              <a:rPr lang="hr-HR" b="1" dirty="0" err="1">
                <a:solidFill>
                  <a:srgbClr val="FF0000"/>
                </a:solidFill>
              </a:rPr>
              <a:t>Нефармаколошка</a:t>
            </a:r>
            <a:endParaRPr lang="hr-HR" b="1" dirty="0">
              <a:solidFill>
                <a:srgbClr val="FF0000"/>
              </a:solidFill>
            </a:endParaRPr>
          </a:p>
          <a:p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дукациј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болесника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правилним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навикама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У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равнотежен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исхран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свеже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поврће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)</a:t>
            </a:r>
          </a:p>
          <a:p>
            <a:pPr lvl="1"/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Д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овољно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да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се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спречи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дехидратациј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dirty="0">
                <a:latin typeface="Calibri" charset="0"/>
                <a:ea typeface="Calibri" charset="0"/>
                <a:cs typeface="Calibri" charset="0"/>
              </a:rPr>
              <a:t>Редовно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вежба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ње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Избегава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каф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алкохолна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пића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млеко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сокове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pPr lvl="1"/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Храна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богата</a:t>
            </a:r>
            <a:r>
              <a:rPr lang="en-US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магнезијумом</a:t>
            </a:r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7183" y="2867187"/>
            <a:ext cx="5181600" cy="5030088"/>
          </a:xfrm>
        </p:spPr>
        <p:txBody>
          <a:bodyPr>
            <a:normAutofit/>
          </a:bodyPr>
          <a:lstStyle/>
          <a:p>
            <a:r>
              <a:rPr lang="hr-HR" b="1" dirty="0" err="1">
                <a:solidFill>
                  <a:srgbClr val="FF0000"/>
                </a:solidFill>
              </a:rPr>
              <a:t>Фармаколошка</a:t>
            </a:r>
            <a:endParaRPr lang="hr-HR" b="1" dirty="0">
              <a:solidFill>
                <a:srgbClr val="FF0000"/>
              </a:solidFill>
            </a:endParaRPr>
          </a:p>
          <a:p>
            <a:r>
              <a:rPr lang="hr-HR" b="1" dirty="0" err="1">
                <a:solidFill>
                  <a:srgbClr val="FF0000"/>
                </a:solidFill>
              </a:rPr>
              <a:t>К</a:t>
            </a:r>
            <a:r>
              <a:rPr lang="bg-BG" b="1" dirty="0" err="1">
                <a:solidFill>
                  <a:srgbClr val="FF0000"/>
                </a:solidFill>
              </a:rPr>
              <a:t>аузално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hr-HR" dirty="0"/>
              <a:t>-</a:t>
            </a:r>
            <a:r>
              <a:rPr lang="en-US" dirty="0"/>
              <a:t> </a:t>
            </a:r>
            <a:r>
              <a:rPr lang="en-US" dirty="0" err="1"/>
              <a:t>лаксанси</a:t>
            </a: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27" y="781777"/>
            <a:ext cx="3133813" cy="20854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822" y="960895"/>
            <a:ext cx="2487411" cy="1662638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01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09" y="0"/>
            <a:ext cx="10515600" cy="1325563"/>
          </a:xfrm>
        </p:spPr>
        <p:txBody>
          <a:bodyPr>
            <a:normAutofit/>
          </a:bodyPr>
          <a:lstStyle/>
          <a:p>
            <a:r>
              <a:rPr lang="bg-BG" sz="3000" i="1" dirty="0" err="1">
                <a:latin typeface="+mn-lt"/>
              </a:rPr>
              <a:t>Савети</a:t>
            </a:r>
            <a:r>
              <a:rPr lang="bg-BG" sz="3000" i="1" dirty="0">
                <a:latin typeface="+mn-lt"/>
              </a:rPr>
              <a:t> </a:t>
            </a:r>
            <a:r>
              <a:rPr lang="hr-HR" sz="3000" i="1" dirty="0" err="1">
                <a:latin typeface="+mn-lt"/>
              </a:rPr>
              <a:t>и</a:t>
            </a:r>
            <a:r>
              <a:rPr lang="bg-BG" sz="3000" i="1" dirty="0">
                <a:latin typeface="+mn-lt"/>
              </a:rPr>
              <a:t> примери оброка за </a:t>
            </a:r>
            <a:r>
              <a:rPr lang="bg-BG" sz="3000" i="1" dirty="0" err="1">
                <a:latin typeface="+mn-lt"/>
              </a:rPr>
              <a:t>особе</a:t>
            </a:r>
            <a:r>
              <a:rPr lang="bg-BG" sz="3000" i="1" dirty="0">
                <a:latin typeface="+mn-lt"/>
              </a:rPr>
              <a:t> са </a:t>
            </a:r>
            <a:r>
              <a:rPr lang="bg-BG" sz="3000" i="1" dirty="0" err="1">
                <a:latin typeface="+mn-lt"/>
              </a:rPr>
              <a:t>опстипацијом</a:t>
            </a:r>
            <a:endParaRPr lang="en-US" sz="3000" i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45" y="1048469"/>
            <a:ext cx="11519363" cy="5406877"/>
          </a:xfrm>
        </p:spPr>
        <p:txBody>
          <a:bodyPr>
            <a:normAutofit fontScale="92500" lnSpcReduction="20000"/>
          </a:bodyPr>
          <a:lstStyle/>
          <a:p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Обавезно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доручка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спавања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ести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неко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воће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Попијте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чашу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топле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ујутро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након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устајања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шољу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млека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>
                <a:latin typeface="Calibri" charset="0"/>
                <a:ea typeface="Calibri" charset="0"/>
                <a:cs typeface="Calibri" charset="0"/>
              </a:rPr>
              <a:t>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шољу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киселог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млека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умешати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кашичицу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цимета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ујутро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кашичицом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полако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појести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Понављати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7 дана</a:t>
            </a:r>
            <a:endParaRPr lang="en-US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>
                <a:latin typeface="Calibri" charset="0"/>
                <a:ea typeface="Calibri" charset="0"/>
                <a:cs typeface="Calibri" charset="0"/>
              </a:rPr>
              <a:t>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доручак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бир</a:t>
            </a:r>
            <a:r>
              <a:rPr lang="en-US" dirty="0" err="1">
                <a:latin typeface="Calibri" charset="0"/>
                <a:ea typeface="Calibri" charset="0"/>
                <a:cs typeface="Calibri" charset="0"/>
              </a:rPr>
              <a:t>ати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намирнице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богате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влакнима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лаксативно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дејство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Ч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иниј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цереалија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к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орнфле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к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с,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мусли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само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пахуљице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без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додатка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сувог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језграстог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јогурт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свеж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парче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хлеба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намазан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мармеладом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шљива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,…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Ј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огурт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пробиотицима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–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ацидофилне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бактерије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овом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јогурту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такође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одличне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регулацију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активности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дигестивог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система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>
                <a:latin typeface="Calibri" charset="0"/>
                <a:ea typeface="Calibri" charset="0"/>
                <a:cs typeface="Calibri" charset="0"/>
              </a:rPr>
              <a:t>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ужину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шак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бадема,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сувог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грожђ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сувих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шљива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кајсија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В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елики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број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намирница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се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свакодневно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корист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у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исхрани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не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садрж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садрж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веома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мал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количин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влакна (бели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хлеб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млеко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месо,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јаја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риба,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уље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слаткиши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брза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храна,….).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Неопходно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смањит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употребу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таквих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намирница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све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док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постоји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проблем са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опстипацијом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>
                <a:latin typeface="Calibri" charset="0"/>
                <a:ea typeface="Calibri" charset="0"/>
                <a:cs typeface="Calibri" charset="0"/>
              </a:rPr>
              <a:t>Две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више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супених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кашика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непрочишћених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мекиња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узимати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неколико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пута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дневно са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што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више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млека,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супе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воћног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сока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Не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користити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мекиње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друге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влакнасте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намирнице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код затвора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који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резултат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интестиналне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стенозе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сужења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због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патолошких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процеса –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упала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тумора…) или а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д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хезија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прираслице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)</a:t>
            </a:r>
            <a:endParaRPr lang="hr-HR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bg-BG" dirty="0">
                <a:latin typeface="Calibri" charset="0"/>
                <a:ea typeface="Calibri" charset="0"/>
                <a:cs typeface="Calibri" charset="0"/>
              </a:rPr>
              <a:t>Тиква/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бундева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идеална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намирница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за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особе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са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болесним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желудцем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цревима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Делотворна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против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опстипације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олакшава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тегобе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настале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hr-HR" dirty="0" err="1">
                <a:latin typeface="Calibri" charset="0"/>
                <a:ea typeface="Calibri" charset="0"/>
                <a:cs typeface="Calibri" charset="0"/>
              </a:rPr>
              <a:t>услед</a:t>
            </a:r>
            <a:r>
              <a:rPr lang="hr-HR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упале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дебелог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црева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.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Препоручује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се да се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једе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њена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влакнаста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средина, </a:t>
            </a:r>
            <a:r>
              <a:rPr lang="bg-BG" dirty="0" err="1">
                <a:latin typeface="Calibri" charset="0"/>
                <a:ea typeface="Calibri" charset="0"/>
                <a:cs typeface="Calibri" charset="0"/>
              </a:rPr>
              <a:t>кувана</a:t>
            </a:r>
            <a:r>
              <a:rPr lang="bg-BG" dirty="0">
                <a:latin typeface="Calibri" charset="0"/>
                <a:ea typeface="Calibri" charset="0"/>
                <a:cs typeface="Calibri" charset="0"/>
              </a:rPr>
              <a:t> или печена</a:t>
            </a:r>
            <a:endParaRPr lang="en-US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98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400" b="1" i="1" dirty="0"/>
              <a:t>1. </a:t>
            </a:r>
            <a:r>
              <a:rPr lang="ru-RU" sz="3400" b="1" i="1" dirty="0" err="1"/>
              <a:t>Лекови</a:t>
            </a:r>
            <a:r>
              <a:rPr lang="ru-RU" sz="3400" b="1" i="1" dirty="0"/>
              <a:t> </a:t>
            </a:r>
            <a:r>
              <a:rPr lang="ru-RU" sz="3400" b="1" i="1" dirty="0" err="1"/>
              <a:t>који</a:t>
            </a:r>
            <a:r>
              <a:rPr lang="ru-RU" sz="3400" b="1" i="1" dirty="0"/>
              <a:t> </a:t>
            </a:r>
            <a:r>
              <a:rPr lang="ru-RU" sz="3400" b="1" i="1" dirty="0" err="1"/>
              <a:t>повећавају</a:t>
            </a:r>
            <a:r>
              <a:rPr lang="ru-RU" sz="3400" b="1" i="1" dirty="0"/>
              <a:t> </a:t>
            </a:r>
            <a:r>
              <a:rPr lang="ru-RU" sz="3400" b="1" i="1" dirty="0" err="1"/>
              <a:t>волумен</a:t>
            </a:r>
            <a:r>
              <a:rPr lang="ru-RU" sz="3400" b="1" i="1" dirty="0"/>
              <a:t> </a:t>
            </a:r>
            <a:r>
              <a:rPr lang="ru-RU" sz="3400" b="1" i="1" dirty="0" err="1"/>
              <a:t>цревног</a:t>
            </a:r>
            <a:r>
              <a:rPr lang="ru-RU" sz="3400" b="1" i="1" dirty="0"/>
              <a:t> </a:t>
            </a:r>
            <a:r>
              <a:rPr lang="ru-RU" sz="3400" b="1" i="1" dirty="0" err="1"/>
              <a:t>садржаја</a:t>
            </a:r>
            <a:r>
              <a:rPr lang="ru-RU" sz="3400" b="1" i="1" dirty="0"/>
              <a:t> 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err="1"/>
              <a:t>Повећање</a:t>
            </a:r>
            <a:r>
              <a:rPr lang="bg-BG" dirty="0"/>
              <a:t> </a:t>
            </a:r>
            <a:r>
              <a:rPr lang="bg-BG" dirty="0" err="1"/>
              <a:t>волумена</a:t>
            </a:r>
            <a:r>
              <a:rPr lang="bg-BG" dirty="0"/>
              <a:t> </a:t>
            </a:r>
            <a:r>
              <a:rPr lang="bg-BG" dirty="0" err="1"/>
              <a:t>цревног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</a:t>
            </a:r>
            <a:r>
              <a:rPr lang="bg-BG" dirty="0" err="1"/>
              <a:t>растеже</a:t>
            </a:r>
            <a:r>
              <a:rPr lang="bg-BG" dirty="0"/>
              <a:t> зид </a:t>
            </a:r>
            <a:r>
              <a:rPr lang="bg-BG" dirty="0" err="1"/>
              <a:t>црева</a:t>
            </a:r>
            <a:r>
              <a:rPr lang="bg-BG" dirty="0"/>
              <a:t> и </a:t>
            </a:r>
            <a:r>
              <a:rPr lang="bg-BG" dirty="0" err="1"/>
              <a:t>изазива</a:t>
            </a:r>
            <a:r>
              <a:rPr lang="bg-BG" dirty="0"/>
              <a:t> </a:t>
            </a:r>
            <a:r>
              <a:rPr lang="bg-BG" dirty="0" err="1"/>
              <a:t>дефекацију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Болесник</a:t>
            </a:r>
            <a:r>
              <a:rPr lang="bg-BG" dirty="0"/>
              <a:t> </a:t>
            </a:r>
            <a:r>
              <a:rPr lang="bg-BG" dirty="0" err="1"/>
              <a:t>треба</a:t>
            </a:r>
            <a:r>
              <a:rPr lang="bg-BG" dirty="0"/>
              <a:t> да </a:t>
            </a:r>
            <a:r>
              <a:rPr lang="bg-BG" dirty="0" err="1"/>
              <a:t>узима</a:t>
            </a:r>
            <a:r>
              <a:rPr lang="bg-BG" dirty="0"/>
              <a:t> </a:t>
            </a:r>
            <a:r>
              <a:rPr lang="bg-BG" dirty="0" err="1"/>
              <a:t>довољно</a:t>
            </a:r>
            <a:r>
              <a:rPr lang="bg-BG" dirty="0"/>
              <a:t> течности и </a:t>
            </a:r>
            <a:r>
              <a:rPr lang="bg-BG" dirty="0" err="1"/>
              <a:t>хране</a:t>
            </a:r>
            <a:r>
              <a:rPr lang="bg-BG" dirty="0"/>
              <a:t> са доста </a:t>
            </a:r>
            <a:r>
              <a:rPr lang="bg-BG" dirty="0" err="1"/>
              <a:t>несварљивих</a:t>
            </a:r>
            <a:r>
              <a:rPr lang="bg-BG" dirty="0"/>
              <a:t> </a:t>
            </a:r>
            <a:r>
              <a:rPr lang="bg-BG" dirty="0" err="1"/>
              <a:t>остатака</a:t>
            </a:r>
            <a:r>
              <a:rPr lang="bg-BG" dirty="0"/>
              <a:t> (</a:t>
            </a:r>
            <a:r>
              <a:rPr lang="bg-BG" b="1" dirty="0"/>
              <a:t>целулоза, пектин и лигнин</a:t>
            </a:r>
            <a:r>
              <a:rPr lang="bg-BG" dirty="0"/>
              <a:t>)</a:t>
            </a:r>
            <a:endParaRPr lang="hr-HR" dirty="0"/>
          </a:p>
          <a:p>
            <a:endParaRPr lang="hr-HR" dirty="0"/>
          </a:p>
          <a:p>
            <a:r>
              <a:rPr lang="bg-BG" dirty="0" err="1"/>
              <a:t>Ове</a:t>
            </a:r>
            <a:r>
              <a:rPr lang="bg-BG" dirty="0"/>
              <a:t> </a:t>
            </a:r>
            <a:r>
              <a:rPr lang="bg-BG" dirty="0" err="1"/>
              <a:t>несварљиве</a:t>
            </a:r>
            <a:r>
              <a:rPr lang="bg-BG" dirty="0"/>
              <a:t> </a:t>
            </a:r>
            <a:r>
              <a:rPr lang="bg-BG" dirty="0" err="1"/>
              <a:t>материје</a:t>
            </a:r>
            <a:r>
              <a:rPr lang="bg-BG" dirty="0"/>
              <a:t> за себе </a:t>
            </a:r>
            <a:r>
              <a:rPr lang="bg-BG" dirty="0" err="1"/>
              <a:t>везују</a:t>
            </a:r>
            <a:r>
              <a:rPr lang="bg-BG" dirty="0"/>
              <a:t> </a:t>
            </a:r>
            <a:r>
              <a:rPr lang="bg-BG" dirty="0" err="1"/>
              <a:t>воду</a:t>
            </a:r>
            <a:r>
              <a:rPr lang="bg-BG" dirty="0"/>
              <a:t>, и </a:t>
            </a:r>
            <a:r>
              <a:rPr lang="bg-BG" dirty="0" err="1"/>
              <a:t>тако</a:t>
            </a:r>
            <a:r>
              <a:rPr lang="bg-BG" dirty="0"/>
              <a:t> </a:t>
            </a:r>
            <a:r>
              <a:rPr lang="bg-BG" dirty="0" err="1"/>
              <a:t>повећавају</a:t>
            </a:r>
            <a:r>
              <a:rPr lang="bg-BG" dirty="0"/>
              <a:t> </a:t>
            </a:r>
            <a:r>
              <a:rPr lang="bg-BG" dirty="0" err="1"/>
              <a:t>волумен</a:t>
            </a:r>
            <a:r>
              <a:rPr lang="bg-BG" dirty="0"/>
              <a:t> </a:t>
            </a:r>
            <a:r>
              <a:rPr lang="bg-BG" dirty="0" err="1"/>
              <a:t>садржаја</a:t>
            </a:r>
            <a:r>
              <a:rPr lang="bg-BG" dirty="0"/>
              <a:t> колона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440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22888"/>
            <a:ext cx="10515600" cy="5154075"/>
          </a:xfrm>
        </p:spPr>
        <p:txBody>
          <a:bodyPr>
            <a:normAutofit/>
          </a:bodyPr>
          <a:lstStyle/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 err="1">
                <a:solidFill>
                  <a:schemeClr val="bg1"/>
                </a:solidFill>
              </a:rPr>
              <a:t>У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нашим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условима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најједноставније</a:t>
            </a:r>
            <a:r>
              <a:rPr lang="bg-BG" dirty="0">
                <a:solidFill>
                  <a:schemeClr val="bg1"/>
                </a:solidFill>
              </a:rPr>
              <a:t> и </a:t>
            </a:r>
            <a:r>
              <a:rPr lang="bg-BG" dirty="0" err="1">
                <a:solidFill>
                  <a:schemeClr val="bg1"/>
                </a:solidFill>
              </a:rPr>
              <a:t>најјефтиније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је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препоручити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болеснику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узима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пшеничне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мекиње</a:t>
            </a:r>
            <a:r>
              <a:rPr lang="bg-BG" dirty="0">
                <a:solidFill>
                  <a:schemeClr val="bg1"/>
                </a:solidFill>
              </a:rPr>
              <a:t>, 2-3 </a:t>
            </a:r>
            <a:r>
              <a:rPr lang="bg-BG" dirty="0" err="1">
                <a:solidFill>
                  <a:schemeClr val="bg1"/>
                </a:solidFill>
              </a:rPr>
              <a:t>навршене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велике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кашике</a:t>
            </a:r>
            <a:r>
              <a:rPr lang="bg-BG" dirty="0">
                <a:solidFill>
                  <a:schemeClr val="bg1"/>
                </a:solidFill>
              </a:rPr>
              <a:t> дневно, </a:t>
            </a:r>
            <a:r>
              <a:rPr lang="bg-BG" dirty="0" err="1">
                <a:solidFill>
                  <a:schemeClr val="bg1"/>
                </a:solidFill>
              </a:rPr>
              <a:t>пошто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одстоје</a:t>
            </a:r>
            <a:r>
              <a:rPr lang="bg-BG" dirty="0">
                <a:solidFill>
                  <a:schemeClr val="bg1"/>
                </a:solidFill>
              </a:rPr>
              <a:t> 30 минута у </a:t>
            </a:r>
            <a:r>
              <a:rPr lang="bg-BG" dirty="0" err="1">
                <a:solidFill>
                  <a:schemeClr val="bg1"/>
                </a:solidFill>
              </a:rPr>
              <a:t>јогурту</a:t>
            </a:r>
            <a:r>
              <a:rPr lang="bg-BG" dirty="0">
                <a:solidFill>
                  <a:schemeClr val="bg1"/>
                </a:solidFill>
              </a:rPr>
              <a:t> или </a:t>
            </a:r>
            <a:r>
              <a:rPr lang="bg-BG" dirty="0" err="1">
                <a:solidFill>
                  <a:schemeClr val="bg1"/>
                </a:solidFill>
              </a:rPr>
              <a:t>млеку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bg-BG" dirty="0">
                <a:solidFill>
                  <a:schemeClr val="bg1"/>
                </a:solidFill>
              </a:rPr>
              <a:t>Потребно </a:t>
            </a:r>
            <a:r>
              <a:rPr lang="bg-BG" dirty="0" err="1">
                <a:solidFill>
                  <a:schemeClr val="bg1"/>
                </a:solidFill>
              </a:rPr>
              <a:t>је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прође</a:t>
            </a:r>
            <a:r>
              <a:rPr lang="bg-BG" dirty="0">
                <a:solidFill>
                  <a:schemeClr val="bg1"/>
                </a:solidFill>
              </a:rPr>
              <a:t> 4-5 дана </a:t>
            </a:r>
            <a:r>
              <a:rPr lang="bg-BG" dirty="0" err="1">
                <a:solidFill>
                  <a:schemeClr val="bg1"/>
                </a:solidFill>
              </a:rPr>
              <a:t>од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почетка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примене</a:t>
            </a:r>
            <a:r>
              <a:rPr lang="bg-BG" dirty="0">
                <a:solidFill>
                  <a:schemeClr val="bg1"/>
                </a:solidFill>
              </a:rPr>
              <a:t> да </a:t>
            </a:r>
            <a:r>
              <a:rPr lang="bg-BG" dirty="0" err="1">
                <a:solidFill>
                  <a:schemeClr val="bg1"/>
                </a:solidFill>
              </a:rPr>
              <a:t>дође</a:t>
            </a:r>
            <a:r>
              <a:rPr lang="bg-BG" dirty="0">
                <a:solidFill>
                  <a:schemeClr val="bg1"/>
                </a:solidFill>
              </a:rPr>
              <a:t> до </a:t>
            </a:r>
            <a:r>
              <a:rPr lang="bg-BG" dirty="0" err="1">
                <a:solidFill>
                  <a:schemeClr val="bg1"/>
                </a:solidFill>
              </a:rPr>
              <a:t>регулисања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столице</a:t>
            </a:r>
            <a:endParaRPr lang="hr-HR" dirty="0">
              <a:solidFill>
                <a:schemeClr val="bg1"/>
              </a:solidFill>
            </a:endParaRPr>
          </a:p>
          <a:p>
            <a:endParaRPr lang="hr-HR" dirty="0">
              <a:solidFill>
                <a:schemeClr val="bg1"/>
              </a:solidFill>
            </a:endParaRPr>
          </a:p>
          <a:p>
            <a:r>
              <a:rPr lang="hr-HR" dirty="0" err="1">
                <a:solidFill>
                  <a:schemeClr val="bg1"/>
                </a:solidFill>
              </a:rPr>
              <a:t>Н</a:t>
            </a:r>
            <a:r>
              <a:rPr lang="bg-BG" dirty="0" err="1">
                <a:solidFill>
                  <a:schemeClr val="bg1"/>
                </a:solidFill>
              </a:rPr>
              <a:t>ема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никаквих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нежељених</a:t>
            </a:r>
            <a:r>
              <a:rPr lang="bg-BG" dirty="0">
                <a:solidFill>
                  <a:schemeClr val="bg1"/>
                </a:solidFill>
              </a:rPr>
              <a:t> </a:t>
            </a:r>
            <a:r>
              <a:rPr lang="bg-BG" dirty="0" err="1">
                <a:solidFill>
                  <a:schemeClr val="bg1"/>
                </a:solidFill>
              </a:rPr>
              <a:t>дејстава</a:t>
            </a:r>
            <a:endParaRPr lang="bg-BG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C3DF8-FDE8-864E-A244-7A0D0B6895F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6262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3517</TotalTime>
  <Words>4366</Words>
  <Application>Microsoft Macintosh PowerPoint</Application>
  <PresentationFormat>Widescreen</PresentationFormat>
  <Paragraphs>393</Paragraphs>
  <Slides>42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Calibri</vt:lpstr>
      <vt:lpstr>Cambria</vt:lpstr>
      <vt:lpstr>Rockwell</vt:lpstr>
      <vt:lpstr>Rockwell Condensed</vt:lpstr>
      <vt:lpstr>Rockwell Extra Bold</vt:lpstr>
      <vt:lpstr>Wingdings</vt:lpstr>
      <vt:lpstr>Wood Type</vt:lpstr>
      <vt:lpstr>Издавање лекова особама са болестима гастроинтестиналног тракта</vt:lpstr>
      <vt:lpstr>Опстипација</vt:lpstr>
      <vt:lpstr>Узроци</vt:lpstr>
      <vt:lpstr>PowerPoint Presentation</vt:lpstr>
      <vt:lpstr>Типови опстипације</vt:lpstr>
      <vt:lpstr>Терапија опстипације</vt:lpstr>
      <vt:lpstr>Савети и примери оброка за особе са опстипацијом</vt:lpstr>
      <vt:lpstr>1. Лекови који повећавају волумен цревног садржаја </vt:lpstr>
      <vt:lpstr>PowerPoint Presentation</vt:lpstr>
      <vt:lpstr>2. Осмотски лаксанси</vt:lpstr>
      <vt:lpstr>PowerPoint Presentation</vt:lpstr>
      <vt:lpstr>PowerPoint Presentation</vt:lpstr>
      <vt:lpstr>Контраиндикације</vt:lpstr>
      <vt:lpstr>Мере опреза!!!</vt:lpstr>
      <vt:lpstr>Дозирање</vt:lpstr>
      <vt:lpstr>3. Лаксанси који делују надражајно</vt:lpstr>
      <vt:lpstr>PowerPoint Presentation</vt:lpstr>
      <vt:lpstr>PowerPoint Presentation</vt:lpstr>
      <vt:lpstr>PowerPoint Presentation</vt:lpstr>
      <vt:lpstr>4. Лаксанси који омекшавају столицу </vt:lpstr>
      <vt:lpstr>PowerPoint Presentation</vt:lpstr>
      <vt:lpstr>5. Изоосмотски раствори за испирање дебелог црева </vt:lpstr>
      <vt:lpstr>Fortrans® ; прашак за орални раствор  INN: макрогол, натријум-хлорид, калијум-хлорид, натријум-хидрогенкарбонат, натријум-сулфат (64 g + 1,46 g + 0,75 g + 1,68 g + 5,7 g)</vt:lpstr>
      <vt:lpstr>Дијареја</vt:lpstr>
      <vt:lpstr>Узроци </vt:lpstr>
      <vt:lpstr>Врсте дијареје</vt:lpstr>
      <vt:lpstr>PowerPoint Presentation</vt:lpstr>
      <vt:lpstr>Лечење</vt:lpstr>
      <vt:lpstr>Антибиотици у терапији</vt:lpstr>
      <vt:lpstr>PowerPoint Presentation</vt:lpstr>
      <vt:lpstr>ПЕПТИЧКИ улкус</vt:lpstr>
      <vt:lpstr>Симптоми</vt:lpstr>
      <vt:lpstr>Дуоденални улкус</vt:lpstr>
      <vt:lpstr>Симптоми</vt:lpstr>
      <vt:lpstr>Терапија</vt:lpstr>
      <vt:lpstr>PowerPoint Presentation</vt:lpstr>
      <vt:lpstr>Аутоимуне болести</vt:lpstr>
      <vt:lpstr>PowerPoint Presentation</vt:lpstr>
      <vt:lpstr>PowerPoint Presentation</vt:lpstr>
      <vt:lpstr>PowerPoint Presentation</vt:lpstr>
      <vt:lpstr>PowerPoint Presentation</vt:lpstr>
      <vt:lpstr>ПрOбиотици/прEбиотици/синбиотици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"Опстипација; затвор - правни или пробавни проблем?"</dc:title>
  <dc:creator>Microsoft Office User</dc:creator>
  <cp:lastModifiedBy>Microsoft Office User</cp:lastModifiedBy>
  <cp:revision>97</cp:revision>
  <dcterms:created xsi:type="dcterms:W3CDTF">2020-11-16T10:30:04Z</dcterms:created>
  <dcterms:modified xsi:type="dcterms:W3CDTF">2021-05-14T10:28:14Z</dcterms:modified>
</cp:coreProperties>
</file>